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5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84" r:id="rId49"/>
  </p:sldIdLst>
  <p:sldSz cx="16256000" cy="9144000"/>
  <p:notesSz cx="6858000" cy="9144000"/>
  <p:embeddedFontLst>
    <p:embeddedFont>
      <p:font typeface="Calibri" panose="020F0502020204030204" pitchFamily="34" charset="0"/>
      <p:regular r:id="rId51"/>
      <p:bold r:id="rId52"/>
      <p:italic r:id="rId53"/>
      <p:boldItalic r:id="rId54"/>
    </p:embeddedFont>
    <p:embeddedFont>
      <p:font typeface="Open Sans" panose="020B0606030504020204" pitchFamily="34" charset="0"/>
      <p:regular r:id="rId55"/>
      <p:bold r:id="rId56"/>
      <p:italic r:id="rId57"/>
      <p:boldItalic r:id="rId58"/>
    </p:embeddedFont>
    <p:embeddedFont>
      <p:font typeface="Open Sans ExtraBold" panose="020B0906030804020204" pitchFamily="34" charset="0"/>
      <p:bold r:id="rId59"/>
      <p:italic r:id="rId60"/>
      <p:boldItalic r:id="rId61"/>
    </p:embeddedFont>
    <p:embeddedFont>
      <p:font typeface="Open Sans Semibold" panose="020B0706030804020204" pitchFamily="34" charset="0"/>
      <p:regular r:id="rId62"/>
      <p:bold r:id="rId63"/>
      <p:italic r:id="rId64"/>
      <p:boldItalic r:id="rId65"/>
    </p:embeddedFont>
    <p:embeddedFont>
      <p:font typeface="Open Sans Semibold" panose="020B0706030804020204"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tY6CKfK29RM4Etjq+0cuuQ==" hashData="//CZtrgSd9Jphw5U0aDORcF4Ra53yyAAhq0Yhzfs6Oo7s5VLRBQGeULu4fsS2wI7+VpUNVc4NEaL2xgF5n43KA=="/>
  <p:extLst>
    <p:ext uri="{EFAFB233-063F-42B5-8137-9DF3F51BA10A}">
      <p15:sldGuideLst xmlns:p15="http://schemas.microsoft.com/office/powerpoint/2012/main">
        <p15:guide id="1" pos="776" userDrawn="1">
          <p15:clr>
            <a:srgbClr val="000000"/>
          </p15:clr>
        </p15:guide>
        <p15:guide id="2" orient="horz" pos="792"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6" roundtripDataSignature="AMtx7mh2XHDTo+QFrF8091ISnvct4KVKf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33"/>
  </p:normalViewPr>
  <p:slideViewPr>
    <p:cSldViewPr snapToGrid="0">
      <p:cViewPr varScale="1">
        <p:scale>
          <a:sx n="79" d="100"/>
          <a:sy n="79" d="100"/>
        </p:scale>
        <p:origin x="714" y="84"/>
      </p:cViewPr>
      <p:guideLst>
        <p:guide pos="776"/>
        <p:guide orient="horz" pos="7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3.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schemas.openxmlformats.org/officeDocument/2006/relationships/font" Target="fonts/font8.fntdata"/><Relationship Id="rId66" Type="http://customschemas.google.com/relationships/presentationmetadata" Target="metadata"/><Relationship Id="rId5" Type="http://schemas.openxmlformats.org/officeDocument/2006/relationships/slide" Target="slides/slide3.xml"/><Relationship Id="rId61"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315" name="Google Shape;315;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objective </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333" name="Google Shape;333;p28: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11</a:t>
            </a:fld>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346" name="Google Shape;346;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356" name="Google Shape;356;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365" name="Google Shape;365;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373" name="Google Shape;373;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382" name="Google Shape;382;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392" name="Google Shape;392;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401" name="Google Shape;401;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410" name="Google Shape;41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420" name="Google Shape;420;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430" name="Google Shape;430;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440" name="Google Shape;440;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451" name="Google Shape;451;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7b4e49b99c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g7b4e49b99c_0_1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objective </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461" name="Google Shape;461;g7b4e49b99c_0_137: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25</a:t>
            </a:fld>
            <a:endParaRPr sz="12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0b24591b1_4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8" name="Google Shape;468;g70b24591b1_4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1" name="Google Shape;481;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5" name="Google Shape;48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5" name="Google Shape;49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7" name="Google Shape;50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7" name="Google Shape;51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9" name="Google Shape;529;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9" name="Google Shape;539;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1" name="Google Shape;5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1" name="Google Shape;56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3" name="Google Shape;57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3" name="Google Shape;58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5" name="Google Shape;595;p66: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US" sz="1200" b="1" i="0" u="none" strike="noStrike" cap="none">
                <a:solidFill>
                  <a:schemeClr val="dk1"/>
                </a:solidFill>
              </a:rPr>
              <a:t>Trainer Notes: </a:t>
            </a:r>
            <a:r>
              <a:rPr lang="en-US" sz="1200"/>
              <a:t>Explain</a:t>
            </a:r>
            <a:r>
              <a:rPr lang="en-US" sz="1200" b="0" i="0" u="none" strike="noStrike" cap="none">
                <a:solidFill>
                  <a:schemeClr val="dk1"/>
                </a:solidFill>
              </a:rPr>
              <a:t> the project to the learners, and instruct them to perform it after the lesson. </a:t>
            </a:r>
            <a:endParaRPr sz="1200" b="0" i="0" u="none" strike="noStrike" cap="none">
              <a:solidFill>
                <a:schemeClr val="dk1"/>
              </a:solidFill>
            </a:endParaRPr>
          </a:p>
        </p:txBody>
      </p:sp>
      <p:sp>
        <p:nvSpPr>
          <p:cNvPr id="596" name="Google Shape;596;p66: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38</a:t>
            </a:fld>
            <a:endParaRPr sz="12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7c6156fbb0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g7c6156fbb0_0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4" name="Google Shape;604;g7c6156fbb0_0_2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 name="Google Shape;224;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7c6156fbb0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 name="Google Shape;611;g7c6156fbb0_0_2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12" name="Google Shape;612;g7c6156fbb0_0_2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7c6156fbb0_0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7c6156fbb0_0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21" name="Google Shape;621;g7c6156fbb0_0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7c6156fbb0_0_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g7c6156fbb0_0_2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29" name="Google Shape;629;g7c6156fbb0_0_2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7c6156fbb0_0_4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1" name="Google Shape;651;g7c6156fbb0_0_4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2" name="Google Shape;652;g7c6156fbb0_0_4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c6156fbb0_0_4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g7c6156fbb0_0_4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60" name="Google Shape;660;g7c6156fbb0_0_4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7c6156fbb0_0_4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8" name="Google Shape;668;g7c6156fbb0_0_4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69" name="Google Shape;669;g7c6156fbb0_0_4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7c6156fbb0_0_4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g7c6156fbb0_0_4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77" name="Google Shape;677;g7c6156fbb0_0_4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230" name="Google Shape;230;p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240" name="Google Shape;24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261" name="Google Shape;26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279" name="Google Shape;27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all the points to the learner</a:t>
            </a:r>
            <a:endParaRPr/>
          </a:p>
        </p:txBody>
      </p:sp>
      <p:sp>
        <p:nvSpPr>
          <p:cNvPr id="289" name="Google Shape;289;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1_Lesson Name">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0" y="-10"/>
            <a:ext cx="16256002" cy="9144009"/>
          </a:xfrm>
          <a:prstGeom prst="rect">
            <a:avLst/>
          </a:prstGeom>
          <a:noFill/>
          <a:ln>
            <a:noFill/>
          </a:ln>
        </p:spPr>
      </p:pic>
      <p:sp>
        <p:nvSpPr>
          <p:cNvPr id="17" name="Google Shape;17;p3"/>
          <p:cNvSpPr txBox="1"/>
          <p:nvPr/>
        </p:nvSpPr>
        <p:spPr>
          <a:xfrm>
            <a:off x="7477349" y="4423577"/>
            <a:ext cx="7344000" cy="888900"/>
          </a:xfrm>
          <a:prstGeom prst="rect">
            <a:avLst/>
          </a:prstGeom>
          <a:noFill/>
          <a:ln>
            <a:noFill/>
          </a:ln>
        </p:spPr>
        <p:txBody>
          <a:bodyPr spcFirstLastPara="1" wrap="square" lIns="91425" tIns="91425" rIns="91425" bIns="91425" anchor="t" anchorCtr="0">
            <a:noAutofit/>
          </a:bodyPr>
          <a:lstStyle/>
          <a:p>
            <a:pPr marL="457200" marR="0" lvl="0" indent="-228600" algn="ctr" rtl="0">
              <a:lnSpc>
                <a:spcPct val="90000"/>
              </a:lnSpc>
              <a:spcBef>
                <a:spcPts val="1000"/>
              </a:spcBef>
              <a:spcAft>
                <a:spcPts val="0"/>
              </a:spcAft>
              <a:buClr>
                <a:schemeClr val="dk1"/>
              </a:buClr>
              <a:buSzPts val="2800"/>
              <a:buFont typeface="Arial"/>
              <a:buNone/>
            </a:pPr>
            <a:r>
              <a:rPr lang="en-US" sz="3800" b="1" i="0" u="none" strike="noStrike" cap="none">
                <a:solidFill>
                  <a:srgbClr val="404040"/>
                </a:solidFill>
                <a:latin typeface="Open Sans"/>
                <a:ea typeface="Open Sans"/>
                <a:cs typeface="Open Sans"/>
                <a:sym typeface="Open Sans"/>
              </a:rPr>
              <a:t>Post Graduate Program </a:t>
            </a:r>
            <a:endParaRPr sz="3800" b="0" i="0" u="none" strike="noStrike" cap="none">
              <a:solidFill>
                <a:srgbClr val="404040"/>
              </a:solidFill>
              <a:latin typeface="Arial"/>
              <a:ea typeface="Arial"/>
              <a:cs typeface="Arial"/>
              <a:sym typeface="Arial"/>
            </a:endParaRPr>
          </a:p>
          <a:p>
            <a:pPr marL="457200" marR="0" lvl="0" indent="-228600" algn="ctr" rtl="0">
              <a:lnSpc>
                <a:spcPct val="90000"/>
              </a:lnSpc>
              <a:spcBef>
                <a:spcPts val="1000"/>
              </a:spcBef>
              <a:spcAft>
                <a:spcPts val="0"/>
              </a:spcAft>
              <a:buClr>
                <a:schemeClr val="dk1"/>
              </a:buClr>
              <a:buSzPts val="2800"/>
              <a:buFont typeface="Arial"/>
              <a:buNone/>
            </a:pPr>
            <a:r>
              <a:rPr lang="en-US" sz="3800" b="1" i="0" u="none" strike="noStrike" cap="none">
                <a:solidFill>
                  <a:srgbClr val="404040"/>
                </a:solidFill>
                <a:latin typeface="Open Sans"/>
                <a:ea typeface="Open Sans"/>
                <a:cs typeface="Open Sans"/>
                <a:sym typeface="Open Sans"/>
              </a:rPr>
              <a:t>in DevOps</a:t>
            </a:r>
            <a:endParaRPr sz="3800" b="1" i="0" u="none" strike="noStrike" cap="none">
              <a:solidFill>
                <a:srgbClr val="404040"/>
              </a:solidFill>
              <a:latin typeface="Open Sans"/>
              <a:ea typeface="Open Sans"/>
              <a:cs typeface="Open Sans"/>
              <a:sym typeface="Open Sans"/>
            </a:endParaRPr>
          </a:p>
          <a:p>
            <a:pPr marL="457200" marR="0" lvl="0" indent="-228600" algn="ctr" rtl="0">
              <a:lnSpc>
                <a:spcPct val="90000"/>
              </a:lnSpc>
              <a:spcBef>
                <a:spcPts val="1000"/>
              </a:spcBef>
              <a:spcAft>
                <a:spcPts val="0"/>
              </a:spcAft>
              <a:buClr>
                <a:schemeClr val="dk1"/>
              </a:buClr>
              <a:buSzPts val="2800"/>
              <a:buFont typeface="Arial"/>
              <a:buNone/>
            </a:pPr>
            <a:br>
              <a:rPr lang="en-US" sz="3800" b="1" i="0" u="none" strike="noStrike" cap="none">
                <a:solidFill>
                  <a:srgbClr val="404040"/>
                </a:solidFill>
                <a:latin typeface="Open Sans"/>
                <a:ea typeface="Open Sans"/>
                <a:cs typeface="Open Sans"/>
                <a:sym typeface="Open Sans"/>
              </a:rPr>
            </a:br>
            <a:endParaRPr sz="3800" b="0" i="0" u="none" strike="noStrike" cap="none">
              <a:solidFill>
                <a:srgbClr val="404040"/>
              </a:solidFill>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71"/>
        <p:cNvGrpSpPr/>
        <p:nvPr/>
      </p:nvGrpSpPr>
      <p:grpSpPr>
        <a:xfrm>
          <a:off x="0" y="0"/>
          <a:ext cx="0" cy="0"/>
          <a:chOff x="0" y="0"/>
          <a:chExt cx="0" cy="0"/>
        </a:xfrm>
      </p:grpSpPr>
      <p:sp>
        <p:nvSpPr>
          <p:cNvPr id="72" name="Google Shape;72;p127"/>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3" name="Google Shape;73;p127"/>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74" name="Google Shape;74;p127"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5" name="Google Shape;21;g878fb86f4c_0_19">
            <a:extLst>
              <a:ext uri="{FF2B5EF4-FFF2-40B4-BE49-F238E27FC236}">
                <a16:creationId xmlns:a16="http://schemas.microsoft.com/office/drawing/2014/main" id="{FFDB459A-7968-2E40-AEED-7E4C52318A85}"/>
              </a:ext>
            </a:extLst>
          </p:cNvPr>
          <p:cNvSpPr/>
          <p:nvPr userDrawn="1"/>
        </p:nvSpPr>
        <p:spPr>
          <a:xfrm>
            <a:off x="596200" y="643715"/>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tx1">
                    <a:lumMod val="75000"/>
                    <a:lumOff val="25000"/>
                  </a:schemeClr>
                </a:solidFill>
                <a:latin typeface="Open Sans"/>
                <a:ea typeface="Open Sans"/>
                <a:cs typeface="Open Sans"/>
                <a:sym typeface="Open Sans"/>
              </a:rPr>
              <a:t>Lesson-End Project</a:t>
            </a:r>
            <a:endParaRPr sz="1400" b="0" i="0" u="none" strike="noStrike" cap="none" dirty="0">
              <a:solidFill>
                <a:schemeClr val="tx1">
                  <a:lumMod val="75000"/>
                  <a:lumOff val="25000"/>
                </a:schemeClr>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75"/>
        <p:cNvGrpSpPr/>
        <p:nvPr/>
      </p:nvGrpSpPr>
      <p:grpSpPr>
        <a:xfrm>
          <a:off x="0" y="0"/>
          <a:ext cx="0" cy="0"/>
          <a:chOff x="0" y="0"/>
          <a:chExt cx="0" cy="0"/>
        </a:xfrm>
      </p:grpSpPr>
      <p:sp>
        <p:nvSpPr>
          <p:cNvPr id="76" name="Google Shape;76;p137"/>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137"/>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78" name="Google Shape;78;p137"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urse-end Project" userDrawn="1">
  <p:cSld name="1_Course-end Project">
    <p:spTree>
      <p:nvGrpSpPr>
        <p:cNvPr id="1" name="Shape 667"/>
        <p:cNvGrpSpPr/>
        <p:nvPr/>
      </p:nvGrpSpPr>
      <p:grpSpPr>
        <a:xfrm>
          <a:off x="0" y="0"/>
          <a:ext cx="0" cy="0"/>
          <a:chOff x="0" y="0"/>
          <a:chExt cx="0" cy="0"/>
        </a:xfrm>
      </p:grpSpPr>
      <p:pic>
        <p:nvPicPr>
          <p:cNvPr id="7" name="Picture 6" descr="A picture containing truck, people, parked, man&#10;&#10;Description automatically generated">
            <a:extLst>
              <a:ext uri="{FF2B5EF4-FFF2-40B4-BE49-F238E27FC236}">
                <a16:creationId xmlns:a16="http://schemas.microsoft.com/office/drawing/2014/main" id="{CE28AC59-A2A2-9546-9BA5-54CD5B73B0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8" name="Google Shape;125;g85d11cf31a_1_0">
            <a:extLst>
              <a:ext uri="{FF2B5EF4-FFF2-40B4-BE49-F238E27FC236}">
                <a16:creationId xmlns:a16="http://schemas.microsoft.com/office/drawing/2014/main" id="{EBF830B4-AFC1-2943-8118-10CB3EC9BFBD}"/>
              </a:ext>
            </a:extLst>
          </p:cNvPr>
          <p:cNvSpPr txBox="1"/>
          <p:nvPr userDrawn="1"/>
        </p:nvSpPr>
        <p:spPr>
          <a:xfrm>
            <a:off x="9705032" y="3683100"/>
            <a:ext cx="3909368" cy="888900"/>
          </a:xfrm>
          <a:prstGeom prst="rect">
            <a:avLst/>
          </a:prstGeom>
          <a:noFill/>
          <a:ln>
            <a:noFill/>
          </a:ln>
        </p:spPr>
        <p:txBody>
          <a:bodyPr spcFirstLastPara="1" wrap="square" lIns="91425" tIns="91425" rIns="91425" bIns="91425" anchor="t" anchorCtr="0">
            <a:noAutofit/>
          </a:bodyPr>
          <a:lstStyle/>
          <a:p>
            <a:r>
              <a:rPr lang="en-US" sz="5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Thank You</a:t>
            </a:r>
          </a:p>
        </p:txBody>
      </p:sp>
    </p:spTree>
    <p:extLst>
      <p:ext uri="{BB962C8B-B14F-4D97-AF65-F5344CB8AC3E}">
        <p14:creationId xmlns:p14="http://schemas.microsoft.com/office/powerpoint/2010/main" val="3922289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85"/>
        <p:cNvGrpSpPr/>
        <p:nvPr/>
      </p:nvGrpSpPr>
      <p:grpSpPr>
        <a:xfrm>
          <a:off x="0" y="0"/>
          <a:ext cx="0" cy="0"/>
          <a:chOff x="0" y="0"/>
          <a:chExt cx="0" cy="0"/>
        </a:xfrm>
      </p:grpSpPr>
      <p:sp>
        <p:nvSpPr>
          <p:cNvPr id="86" name="Google Shape;86;g70b24591b1_4_238"/>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7" name="Google Shape;87;g70b24591b1_4_238"/>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8" name="Google Shape;88;g70b24591b1_4_238"/>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9" name="Google Shape;89;g70b24591b1_4_238"/>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90" name="Google Shape;90;g70b24591b1_4_238"/>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91" name="Google Shape;91;g70b24591b1_4_238"/>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pic>
        <p:nvPicPr>
          <p:cNvPr id="92" name="Google Shape;92;g70b24591b1_4_238"/>
          <p:cNvPicPr preferRelativeResize="0"/>
          <p:nvPr/>
        </p:nvPicPr>
        <p:blipFill rotWithShape="1">
          <a:blip r:embed="rId3">
            <a:alphaModFix/>
          </a:blip>
          <a:srcRect t="6807" b="6798"/>
          <a:stretch/>
        </p:blipFill>
        <p:spPr>
          <a:xfrm>
            <a:off x="3135819" y="1310517"/>
            <a:ext cx="4592626" cy="910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8"/>
        <p:cNvGrpSpPr/>
        <p:nvPr/>
      </p:nvGrpSpPr>
      <p:grpSpPr>
        <a:xfrm>
          <a:off x="0" y="0"/>
          <a:ext cx="0" cy="0"/>
          <a:chOff x="0" y="0"/>
          <a:chExt cx="0" cy="0"/>
        </a:xfrm>
      </p:grpSpPr>
      <p:sp>
        <p:nvSpPr>
          <p:cNvPr id="19" name="Google Shape;19;p118"/>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0" name="Google Shape;20;p118"/>
          <p:cNvPicPr preferRelativeResize="0"/>
          <p:nvPr/>
        </p:nvPicPr>
        <p:blipFill rotWithShape="1">
          <a:blip r:embed="rId2">
            <a:alphaModFix/>
          </a:blip>
          <a:srcRect/>
          <a:stretch/>
        </p:blipFill>
        <p:spPr>
          <a:xfrm>
            <a:off x="0" y="-10"/>
            <a:ext cx="16256002" cy="914400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1"/>
        <p:cNvGrpSpPr/>
        <p:nvPr/>
      </p:nvGrpSpPr>
      <p:grpSpPr>
        <a:xfrm>
          <a:off x="0" y="0"/>
          <a:ext cx="0" cy="0"/>
          <a:chOff x="0" y="0"/>
          <a:chExt cx="0" cy="0"/>
        </a:xfrm>
      </p:grpSpPr>
      <p:sp>
        <p:nvSpPr>
          <p:cNvPr id="22" name="Google Shape;22;p119"/>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 name="Google Shape;23;p119"/>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 name="Google Shape;24;p119"/>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 name="Google Shape;25;p119"/>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6" name="Google Shape;26;p119"/>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27" name="Google Shape;27;p119"/>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28" name="Google Shape;28;p119"/>
          <p:cNvPicPr preferRelativeResize="0"/>
          <p:nvPr/>
        </p:nvPicPr>
        <p:blipFill rotWithShape="1">
          <a:blip r:embed="rId3">
            <a:alphaModFix/>
          </a:blip>
          <a:srcRect t="6807" b="6798"/>
          <a:stretch/>
        </p:blipFill>
        <p:spPr>
          <a:xfrm>
            <a:off x="2650394" y="1310519"/>
            <a:ext cx="5509852" cy="910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9"/>
        <p:cNvGrpSpPr/>
        <p:nvPr/>
      </p:nvGrpSpPr>
      <p:grpSpPr>
        <a:xfrm>
          <a:off x="0" y="0"/>
          <a:ext cx="0" cy="0"/>
          <a:chOff x="0" y="0"/>
          <a:chExt cx="0" cy="0"/>
        </a:xfrm>
      </p:grpSpPr>
      <p:pic>
        <p:nvPicPr>
          <p:cNvPr id="30" name="Google Shape;30;p120"/>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31" name="Google Shape;31;p12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2"/>
        <p:cNvGrpSpPr/>
        <p:nvPr/>
      </p:nvGrpSpPr>
      <p:grpSpPr>
        <a:xfrm>
          <a:off x="0" y="0"/>
          <a:ext cx="0" cy="0"/>
          <a:chOff x="0" y="0"/>
          <a:chExt cx="0" cy="0"/>
        </a:xfrm>
      </p:grpSpPr>
      <p:pic>
        <p:nvPicPr>
          <p:cNvPr id="33" name="Google Shape;33;p121"/>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34" name="Google Shape;34;p12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35"/>
        <p:cNvGrpSpPr/>
        <p:nvPr/>
      </p:nvGrpSpPr>
      <p:grpSpPr>
        <a:xfrm>
          <a:off x="0" y="0"/>
          <a:ext cx="0" cy="0"/>
          <a:chOff x="0" y="0"/>
          <a:chExt cx="0" cy="0"/>
        </a:xfrm>
      </p:grpSpPr>
      <p:sp>
        <p:nvSpPr>
          <p:cNvPr id="36" name="Google Shape;36;p122"/>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22"/>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38" name="Google Shape;38;p122"/>
          <p:cNvPicPr preferRelativeResize="0"/>
          <p:nvPr/>
        </p:nvPicPr>
        <p:blipFill rotWithShape="1">
          <a:blip r:embed="rId2">
            <a:alphaModFix/>
          </a:blip>
          <a:srcRect/>
          <a:stretch/>
        </p:blipFill>
        <p:spPr>
          <a:xfrm>
            <a:off x="0" y="-10"/>
            <a:ext cx="16256001" cy="9144007"/>
          </a:xfrm>
          <a:prstGeom prst="rect">
            <a:avLst/>
          </a:prstGeom>
          <a:noFill/>
          <a:ln>
            <a:noFill/>
          </a:ln>
        </p:spPr>
      </p:pic>
      <p:sp>
        <p:nvSpPr>
          <p:cNvPr id="5" name="Google Shape;21;g878fb86f4c_0_19">
            <a:extLst>
              <a:ext uri="{FF2B5EF4-FFF2-40B4-BE49-F238E27FC236}">
                <a16:creationId xmlns:a16="http://schemas.microsoft.com/office/drawing/2014/main" id="{A8EE9E10-4F64-3542-BB94-71F93EFAA601}"/>
              </a:ext>
            </a:extLst>
          </p:cNvPr>
          <p:cNvSpPr/>
          <p:nvPr userDrawn="1"/>
        </p:nvSpPr>
        <p:spPr>
          <a:xfrm>
            <a:off x="596200" y="848753"/>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tx1">
                    <a:lumMod val="75000"/>
                    <a:lumOff val="25000"/>
                  </a:schemeClr>
                </a:solidFill>
                <a:latin typeface="Open Sans"/>
                <a:ea typeface="Open Sans"/>
                <a:cs typeface="Open Sans"/>
                <a:sym typeface="Open Sans"/>
              </a:rPr>
              <a:t>Assisted Practice</a:t>
            </a:r>
            <a:endParaRPr sz="1400" b="0" i="0" u="none" strike="noStrike" cap="none" dirty="0">
              <a:solidFill>
                <a:schemeClr val="tx1">
                  <a:lumMod val="75000"/>
                  <a:lumOff val="25000"/>
                </a:schemeClr>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39"/>
        <p:cNvGrpSpPr/>
        <p:nvPr/>
      </p:nvGrpSpPr>
      <p:grpSpPr>
        <a:xfrm>
          <a:off x="0" y="0"/>
          <a:ext cx="0" cy="0"/>
          <a:chOff x="0" y="0"/>
          <a:chExt cx="0" cy="0"/>
        </a:xfrm>
      </p:grpSpPr>
      <p:pic>
        <p:nvPicPr>
          <p:cNvPr id="40" name="Google Shape;40;p124"/>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41" name="Google Shape;41;p124"/>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Knowledge Check</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42"/>
        <p:cNvGrpSpPr/>
        <p:nvPr/>
      </p:nvGrpSpPr>
      <p:grpSpPr>
        <a:xfrm>
          <a:off x="0" y="0"/>
          <a:ext cx="0" cy="0"/>
          <a:chOff x="0" y="0"/>
          <a:chExt cx="0" cy="0"/>
        </a:xfrm>
      </p:grpSpPr>
      <p:sp>
        <p:nvSpPr>
          <p:cNvPr id="43" name="Google Shape;43;p12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 name="Google Shape;44;p12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5" name="Google Shape;45;p125"/>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6" name="Google Shape;46;p125"/>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7" name="Google Shape;47;p125"/>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8" name="Google Shape;48;p125"/>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9" name="Google Shape;49;p125"/>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50" name="Google Shape;50;p125"/>
          <p:cNvSpPr txBox="1"/>
          <p:nvPr/>
        </p:nvSpPr>
        <p:spPr>
          <a:xfrm>
            <a:off x="1382069" y="1116953"/>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1" name="Google Shape;51;p125"/>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2" name="Google Shape;52;p125"/>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3" name="Google Shape;53;p125"/>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54" name="Google Shape;54;p125"/>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55"/>
        <p:cNvGrpSpPr/>
        <p:nvPr/>
      </p:nvGrpSpPr>
      <p:grpSpPr>
        <a:xfrm>
          <a:off x="0" y="0"/>
          <a:ext cx="0" cy="0"/>
          <a:chOff x="0" y="0"/>
          <a:chExt cx="0" cy="0"/>
        </a:xfrm>
      </p:grpSpPr>
      <p:sp>
        <p:nvSpPr>
          <p:cNvPr id="56" name="Google Shape;56;p12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7" name="Google Shape;57;p12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8" name="Google Shape;58;p126"/>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9" name="Google Shape;59;p126"/>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0" name="Google Shape;60;p126"/>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1" name="Google Shape;61;p126"/>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2" name="Google Shape;62;p126"/>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 name="Google Shape;63;p126"/>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64" name="Google Shape;64;p126"/>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65" name="Google Shape;65;p126"/>
          <p:cNvSpPr txBox="1"/>
          <p:nvPr/>
        </p:nvSpPr>
        <p:spPr>
          <a:xfrm>
            <a:off x="1072899" y="7202584"/>
            <a:ext cx="3088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66" name="Google Shape;66;p126"/>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67" name="Google Shape;67;p126"/>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68" name="Google Shape;68;p126"/>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69" name="Google Shape;69;p126"/>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0" name="Google Shape;70;p126"/>
          <p:cNvSpPr txBox="1"/>
          <p:nvPr/>
        </p:nvSpPr>
        <p:spPr>
          <a:xfrm>
            <a:off x="1382069" y="1116953"/>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7"/>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7"/>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7"/>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7"/>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7"/>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
        <p:cNvGrpSpPr/>
        <p:nvPr/>
      </p:nvGrpSpPr>
      <p:grpSpPr>
        <a:xfrm>
          <a:off x="0" y="0"/>
          <a:ext cx="0" cy="0"/>
          <a:chOff x="0" y="0"/>
          <a:chExt cx="0" cy="0"/>
        </a:xfrm>
      </p:grpSpPr>
      <p:sp>
        <p:nvSpPr>
          <p:cNvPr id="80" name="Google Shape;80;g70b24591b1_4_212"/>
          <p:cNvSpPr txBox="1">
            <a:spLocks noGrp="1"/>
          </p:cNvSpPr>
          <p:nvPr>
            <p:ph type="title"/>
          </p:nvPr>
        </p:nvSpPr>
        <p:spPr>
          <a:xfrm>
            <a:off x="1117600" y="487363"/>
            <a:ext cx="14020801"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1" name="Google Shape;81;g70b24591b1_4_212"/>
          <p:cNvSpPr txBox="1">
            <a:spLocks noGrp="1"/>
          </p:cNvSpPr>
          <p:nvPr>
            <p:ph type="body" idx="1"/>
          </p:nvPr>
        </p:nvSpPr>
        <p:spPr>
          <a:xfrm>
            <a:off x="1117600" y="2433638"/>
            <a:ext cx="14020801"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 name="Google Shape;82;g70b24591b1_4_212"/>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g70b24591b1_4_212"/>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g70b24591b1_4_212"/>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png"/><Relationship Id="rId4" Type="http://schemas.openxmlformats.org/officeDocument/2006/relationships/image" Target="../media/image38.png"/><Relationship Id="rId9"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png"/><Relationship Id="rId4" Type="http://schemas.openxmlformats.org/officeDocument/2006/relationships/image" Target="../media/image38.png"/><Relationship Id="rId9"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Why Label Node?</a:t>
            </a:r>
            <a:endParaRPr/>
          </a:p>
        </p:txBody>
      </p:sp>
      <p:sp>
        <p:nvSpPr>
          <p:cNvPr id="318" name="Google Shape;318;p27"/>
          <p:cNvSpPr/>
          <p:nvPr/>
        </p:nvSpPr>
        <p:spPr>
          <a:xfrm>
            <a:off x="2388636" y="1269419"/>
            <a:ext cx="1151397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highlight>
                  <a:srgbClr val="FFFFFF"/>
                </a:highlight>
                <a:latin typeface="Open Sans"/>
                <a:ea typeface="Open Sans"/>
                <a:cs typeface="Open Sans"/>
                <a:sym typeface="Open Sans"/>
              </a:rPr>
              <a:t>Labels are tags to a slave node that allows node categorization in Jenkins. </a:t>
            </a:r>
            <a:endParaRPr sz="2200" b="0" i="0" u="none" strike="noStrike" cap="none">
              <a:solidFill>
                <a:srgbClr val="3F3F3F"/>
              </a:solidFill>
              <a:highlight>
                <a:srgbClr val="FFFFFF"/>
              </a:highlight>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highlight>
                  <a:srgbClr val="FFFFFF"/>
                </a:highlight>
                <a:latin typeface="Open Sans"/>
                <a:ea typeface="Open Sans"/>
                <a:cs typeface="Open Sans"/>
                <a:sym typeface="Open Sans"/>
              </a:rPr>
              <a:t>Importance of labelling include:</a:t>
            </a:r>
            <a:endParaRPr sz="2200" b="0" i="0" u="none" strike="noStrike" cap="none">
              <a:solidFill>
                <a:srgbClr val="3F3F3F"/>
              </a:solidFill>
              <a:latin typeface="Open Sans"/>
              <a:ea typeface="Open Sans"/>
              <a:cs typeface="Open Sans"/>
              <a:sym typeface="Open Sans"/>
            </a:endParaRPr>
          </a:p>
        </p:txBody>
      </p:sp>
      <p:sp>
        <p:nvSpPr>
          <p:cNvPr id="319" name="Google Shape;319;p27"/>
          <p:cNvSpPr/>
          <p:nvPr/>
        </p:nvSpPr>
        <p:spPr>
          <a:xfrm>
            <a:off x="1048652" y="6210584"/>
            <a:ext cx="5397300" cy="851252"/>
          </a:xfrm>
          <a:prstGeom prst="roundRect">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Labels also provide information about the operating system of the node.</a:t>
            </a:r>
            <a:endParaRPr sz="1400" b="0" i="0" u="none" strike="noStrike" cap="none" dirty="0">
              <a:solidFill>
                <a:srgbClr val="3F3F3F"/>
              </a:solidFill>
              <a:latin typeface="Arial"/>
              <a:ea typeface="Arial"/>
              <a:cs typeface="Arial"/>
              <a:sym typeface="Arial"/>
            </a:endParaRPr>
          </a:p>
        </p:txBody>
      </p:sp>
      <p:grpSp>
        <p:nvGrpSpPr>
          <p:cNvPr id="320" name="Google Shape;320;p27"/>
          <p:cNvGrpSpPr/>
          <p:nvPr/>
        </p:nvGrpSpPr>
        <p:grpSpPr>
          <a:xfrm>
            <a:off x="6421131" y="3145399"/>
            <a:ext cx="3248025" cy="3055937"/>
            <a:chOff x="0" y="0"/>
            <a:chExt cx="2046" cy="1925"/>
          </a:xfrm>
        </p:grpSpPr>
        <p:sp>
          <p:nvSpPr>
            <p:cNvPr id="321" name="Google Shape;321;p27"/>
            <p:cNvSpPr/>
            <p:nvPr/>
          </p:nvSpPr>
          <p:spPr>
            <a:xfrm>
              <a:off x="258" y="398"/>
              <a:ext cx="750" cy="1312"/>
            </a:xfrm>
            <a:custGeom>
              <a:avLst/>
              <a:gdLst/>
              <a:ahLst/>
              <a:cxnLst/>
              <a:rect l="l" t="t" r="r" b="b"/>
              <a:pathLst>
                <a:path w="1859" h="3212" extrusionOk="0">
                  <a:moveTo>
                    <a:pt x="1859" y="0"/>
                  </a:moveTo>
                  <a:lnTo>
                    <a:pt x="0" y="3212"/>
                  </a:lnTo>
                  <a:lnTo>
                    <a:pt x="1859" y="1769"/>
                  </a:lnTo>
                  <a:lnTo>
                    <a:pt x="1859" y="0"/>
                  </a:lnTo>
                  <a:close/>
                </a:path>
              </a:pathLst>
            </a:custGeom>
            <a:gradFill>
              <a:gsLst>
                <a:gs pos="0">
                  <a:srgbClr val="466B95"/>
                </a:gs>
                <a:gs pos="50000">
                  <a:srgbClr val="69A2E1"/>
                </a:gs>
                <a:gs pos="100000">
                  <a:srgbClr val="466B95"/>
                </a:gs>
              </a:gsLst>
              <a:lin ang="2700000" scaled="0"/>
            </a:gradFill>
            <a:ln w="9525" cap="flat" cmpd="sng">
              <a:solidFill>
                <a:srgbClr val="91919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322" name="Google Shape;322;p27"/>
            <p:cNvSpPr/>
            <p:nvPr/>
          </p:nvSpPr>
          <p:spPr>
            <a:xfrm>
              <a:off x="268" y="1126"/>
              <a:ext cx="1505" cy="591"/>
            </a:xfrm>
            <a:custGeom>
              <a:avLst/>
              <a:gdLst/>
              <a:ahLst/>
              <a:cxnLst/>
              <a:rect l="l" t="t" r="r" b="b"/>
              <a:pathLst>
                <a:path w="3730" h="1448" extrusionOk="0">
                  <a:moveTo>
                    <a:pt x="1859" y="0"/>
                  </a:moveTo>
                  <a:lnTo>
                    <a:pt x="0" y="1441"/>
                  </a:lnTo>
                  <a:lnTo>
                    <a:pt x="3730" y="1448"/>
                  </a:lnTo>
                  <a:lnTo>
                    <a:pt x="1859" y="0"/>
                  </a:lnTo>
                  <a:close/>
                </a:path>
              </a:pathLst>
            </a:custGeom>
            <a:gradFill>
              <a:gsLst>
                <a:gs pos="0">
                  <a:srgbClr val="1C508A"/>
                </a:gs>
                <a:gs pos="50000">
                  <a:srgbClr val="2A79D0"/>
                </a:gs>
                <a:gs pos="100000">
                  <a:srgbClr val="1C508A"/>
                </a:gs>
              </a:gsLst>
              <a:lin ang="2700000" scaled="0"/>
            </a:gradFill>
            <a:ln w="9525" cap="flat" cmpd="sng">
              <a:solidFill>
                <a:srgbClr val="91919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323" name="Google Shape;323;p27"/>
            <p:cNvSpPr/>
            <p:nvPr/>
          </p:nvSpPr>
          <p:spPr>
            <a:xfrm>
              <a:off x="1017" y="401"/>
              <a:ext cx="760" cy="1313"/>
            </a:xfrm>
            <a:custGeom>
              <a:avLst/>
              <a:gdLst/>
              <a:ahLst/>
              <a:cxnLst/>
              <a:rect l="l" t="t" r="r" b="b"/>
              <a:pathLst>
                <a:path w="1871" h="3220" extrusionOk="0">
                  <a:moveTo>
                    <a:pt x="1871" y="3220"/>
                  </a:moveTo>
                  <a:lnTo>
                    <a:pt x="0" y="0"/>
                  </a:lnTo>
                  <a:lnTo>
                    <a:pt x="0" y="1770"/>
                  </a:lnTo>
                  <a:lnTo>
                    <a:pt x="1871" y="3220"/>
                  </a:lnTo>
                  <a:close/>
                </a:path>
              </a:pathLst>
            </a:custGeom>
            <a:gradFill>
              <a:gsLst>
                <a:gs pos="0">
                  <a:srgbClr val="004076"/>
                </a:gs>
                <a:gs pos="50000">
                  <a:srgbClr val="0061B2"/>
                </a:gs>
                <a:gs pos="100000">
                  <a:srgbClr val="004076"/>
                </a:gs>
              </a:gsLst>
              <a:lin ang="2700000" scaled="0"/>
            </a:gradFill>
            <a:ln w="9525" cap="flat" cmpd="sng">
              <a:solidFill>
                <a:srgbClr val="91919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cxnSp>
          <p:nvCxnSpPr>
            <p:cNvPr id="324" name="Google Shape;324;p27"/>
            <p:cNvCxnSpPr/>
            <p:nvPr/>
          </p:nvCxnSpPr>
          <p:spPr>
            <a:xfrm rot="-5400000">
              <a:off x="448" y="562"/>
              <a:ext cx="1126" cy="2"/>
            </a:xfrm>
            <a:prstGeom prst="straightConnector1">
              <a:avLst/>
            </a:prstGeom>
            <a:noFill/>
            <a:ln w="22225" cap="flat" cmpd="sng">
              <a:solidFill>
                <a:srgbClr val="919191"/>
              </a:solidFill>
              <a:prstDash val="solid"/>
              <a:round/>
              <a:headEnd type="none" w="sm" len="sm"/>
              <a:tailEnd type="triangle" w="med" len="med"/>
            </a:ln>
          </p:spPr>
        </p:cxnSp>
        <p:cxnSp>
          <p:nvCxnSpPr>
            <p:cNvPr id="325" name="Google Shape;325;p27"/>
            <p:cNvCxnSpPr/>
            <p:nvPr/>
          </p:nvCxnSpPr>
          <p:spPr>
            <a:xfrm flipH="1">
              <a:off x="0" y="1119"/>
              <a:ext cx="1014" cy="801"/>
            </a:xfrm>
            <a:prstGeom prst="straightConnector1">
              <a:avLst/>
            </a:prstGeom>
            <a:noFill/>
            <a:ln w="22225" cap="flat" cmpd="sng">
              <a:solidFill>
                <a:srgbClr val="919191"/>
              </a:solidFill>
              <a:prstDash val="solid"/>
              <a:round/>
              <a:headEnd type="none" w="sm" len="sm"/>
              <a:tailEnd type="triangle" w="med" len="med"/>
            </a:ln>
          </p:spPr>
        </p:cxnSp>
        <p:cxnSp>
          <p:nvCxnSpPr>
            <p:cNvPr id="326" name="Google Shape;326;p27"/>
            <p:cNvCxnSpPr/>
            <p:nvPr/>
          </p:nvCxnSpPr>
          <p:spPr>
            <a:xfrm>
              <a:off x="1011" y="1126"/>
              <a:ext cx="1035" cy="799"/>
            </a:xfrm>
            <a:prstGeom prst="straightConnector1">
              <a:avLst/>
            </a:prstGeom>
            <a:noFill/>
            <a:ln w="22225" cap="flat" cmpd="sng">
              <a:solidFill>
                <a:srgbClr val="919191"/>
              </a:solidFill>
              <a:prstDash val="solid"/>
              <a:round/>
              <a:headEnd type="none" w="sm" len="sm"/>
              <a:tailEnd type="triangle" w="med" len="med"/>
            </a:ln>
          </p:spPr>
        </p:cxnSp>
      </p:grpSp>
      <p:sp>
        <p:nvSpPr>
          <p:cNvPr id="327" name="Google Shape;327;p27"/>
          <p:cNvSpPr/>
          <p:nvPr/>
        </p:nvSpPr>
        <p:spPr>
          <a:xfrm>
            <a:off x="3873269" y="2591146"/>
            <a:ext cx="8324700" cy="476682"/>
          </a:xfrm>
          <a:prstGeom prst="roundRect">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Labels give information about the tools supported by a node.</a:t>
            </a:r>
            <a:endParaRPr sz="1400" b="0" i="0" u="none" strike="noStrike" cap="none">
              <a:solidFill>
                <a:srgbClr val="3F3F3F"/>
              </a:solidFill>
              <a:latin typeface="Arial"/>
              <a:ea typeface="Arial"/>
              <a:cs typeface="Arial"/>
              <a:sym typeface="Arial"/>
            </a:endParaRPr>
          </a:p>
        </p:txBody>
      </p:sp>
      <p:sp>
        <p:nvSpPr>
          <p:cNvPr id="328" name="Google Shape;328;p27"/>
          <p:cNvSpPr/>
          <p:nvPr/>
        </p:nvSpPr>
        <p:spPr>
          <a:xfrm>
            <a:off x="9682367" y="6210584"/>
            <a:ext cx="5975738" cy="1225823"/>
          </a:xfrm>
          <a:prstGeom prst="roundRect">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Labels can be  kept for slaves in different locations due to multiple factors like different datacenters or cloud stack.</a:t>
            </a:r>
            <a:endParaRPr sz="2200" b="0" i="0" u="none" strike="noStrike" cap="none" dirty="0">
              <a:solidFill>
                <a:srgbClr val="3F3F3F"/>
              </a:solidFill>
              <a:latin typeface="Open Sans"/>
              <a:ea typeface="Open Sans"/>
              <a:cs typeface="Open Sans"/>
              <a:sym typeface="Open Sans"/>
            </a:endParaRPr>
          </a:p>
        </p:txBody>
      </p:sp>
      <p:pic>
        <p:nvPicPr>
          <p:cNvPr id="329" name="Google Shape;329;p27"/>
          <p:cNvPicPr preferRelativeResize="0"/>
          <p:nvPr/>
        </p:nvPicPr>
        <p:blipFill rotWithShape="1">
          <a:blip r:embed="rId3">
            <a:alphaModFix/>
          </a:blip>
          <a:srcRect t="6807" b="6798"/>
          <a:stretch/>
        </p:blipFill>
        <p:spPr>
          <a:xfrm>
            <a:off x="6098772" y="797822"/>
            <a:ext cx="4261476" cy="101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8"/>
          <p:cNvSpPr txBox="1">
            <a:spLocks noGrp="1"/>
          </p:cNvSpPr>
          <p:nvPr>
            <p:ph type="title"/>
          </p:nvPr>
        </p:nvSpPr>
        <p:spPr>
          <a:xfrm>
            <a:off x="574804" y="1257300"/>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rgbClr val="3F3F3F"/>
                </a:solidFill>
                <a:latin typeface="Open Sans Semibold" panose="020B0606030504020204" pitchFamily="34" charset="0"/>
                <a:ea typeface="Open Sans Semibold" panose="020B0606030504020204" pitchFamily="34" charset="0"/>
                <a:cs typeface="Open Sans Semibold" panose="020B0606030504020204" pitchFamily="34" charset="0"/>
              </a:rPr>
              <a:t>Create Multiple Slave Node</a:t>
            </a:r>
            <a:endParaRPr>
              <a:solidFill>
                <a:srgbClr val="3F3F3F"/>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36" name="Google Shape;336;p28"/>
          <p:cNvSpPr txBox="1">
            <a:spLocks noGrp="1"/>
          </p:cNvSpPr>
          <p:nvPr>
            <p:ph type="body" idx="1"/>
          </p:nvPr>
        </p:nvSpPr>
        <p:spPr>
          <a:xfrm>
            <a:off x="786789" y="2270963"/>
            <a:ext cx="12652200" cy="6020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700"/>
              <a:buNone/>
            </a:pPr>
            <a:r>
              <a:rPr lang="en-US" sz="2200" b="1" i="0" u="none" strike="noStrike" cap="none" dirty="0">
                <a:solidFill>
                  <a:srgbClr val="3F3F3F"/>
                </a:solidFill>
                <a:latin typeface="Open Sans"/>
                <a:ea typeface="Open Sans"/>
                <a:cs typeface="Open Sans"/>
                <a:sym typeface="Open Sans"/>
              </a:rPr>
              <a:t>Problem Statement: </a:t>
            </a:r>
            <a:r>
              <a:rPr lang="en-US" sz="2200" dirty="0">
                <a:solidFill>
                  <a:srgbClr val="3F3F3F"/>
                </a:solidFill>
                <a:latin typeface="Open Sans"/>
                <a:ea typeface="Open Sans"/>
                <a:cs typeface="Open Sans"/>
                <a:sym typeface="Open Sans"/>
              </a:rPr>
              <a:t>You are given a project to create and configure a slave node in Jenkins.</a:t>
            </a:r>
            <a:endParaRPr sz="2200" dirty="0">
              <a:solidFill>
                <a:srgbClr val="3F3F3F"/>
              </a:solidFill>
              <a:latin typeface="Open Sans"/>
              <a:ea typeface="Open Sans"/>
              <a:cs typeface="Open Sans"/>
              <a:sym typeface="Open Sans"/>
            </a:endParaRPr>
          </a:p>
          <a:p>
            <a:pPr marL="0" lvl="0" indent="0" algn="l" rtl="0">
              <a:lnSpc>
                <a:spcPct val="90000"/>
              </a:lnSpc>
              <a:spcBef>
                <a:spcPts val="0"/>
              </a:spcBef>
              <a:spcAft>
                <a:spcPts val="0"/>
              </a:spcAft>
              <a:buSzPts val="1100"/>
              <a:buNone/>
            </a:pPr>
            <a:endParaRPr dirty="0">
              <a:solidFill>
                <a:srgbClr val="3F3F3F"/>
              </a:solidFill>
            </a:endParaRPr>
          </a:p>
          <a:p>
            <a:pPr marL="0" lvl="0" indent="0" algn="l" rtl="0">
              <a:lnSpc>
                <a:spcPct val="90000"/>
              </a:lnSpc>
              <a:spcBef>
                <a:spcPts val="0"/>
              </a:spcBef>
              <a:spcAft>
                <a:spcPts val="0"/>
              </a:spcAft>
              <a:buClr>
                <a:schemeClr val="dk1"/>
              </a:buClr>
              <a:buSzPts val="1100"/>
              <a:buFont typeface="Arial"/>
              <a:buNone/>
            </a:pPr>
            <a:r>
              <a:rPr lang="en-US" b="1" dirty="0">
                <a:solidFill>
                  <a:srgbClr val="3F3F3F"/>
                </a:solidFill>
              </a:rPr>
              <a:t>Steps to perform:</a:t>
            </a:r>
            <a:endParaRPr b="1" dirty="0">
              <a:solidFill>
                <a:srgbClr val="3F3F3F"/>
              </a:solidFill>
            </a:endParaRPr>
          </a:p>
          <a:p>
            <a:pPr marL="457200" lvl="0" indent="-457200" algn="l" rtl="0">
              <a:lnSpc>
                <a:spcPct val="100000"/>
              </a:lnSpc>
              <a:spcBef>
                <a:spcPts val="1200"/>
              </a:spcBef>
              <a:spcAft>
                <a:spcPts val="0"/>
              </a:spcAft>
              <a:buClr>
                <a:srgbClr val="3F3F3F"/>
              </a:buClr>
              <a:buSzPts val="2200"/>
              <a:buFont typeface="Arial"/>
              <a:buAutoNum type="arabicPeriod"/>
            </a:pPr>
            <a:r>
              <a:rPr lang="en-US" dirty="0">
                <a:solidFill>
                  <a:srgbClr val="3F3F3F"/>
                </a:solidFill>
                <a:latin typeface="Open Sans"/>
                <a:ea typeface="Open Sans"/>
                <a:cs typeface="Open Sans"/>
                <a:sym typeface="Open Sans"/>
              </a:rPr>
              <a:t>Spin up a VM to be used as the slave machine.</a:t>
            </a:r>
            <a:endParaRPr dirty="0">
              <a:solidFill>
                <a:srgbClr val="3F3F3F"/>
              </a:solidFill>
              <a:latin typeface="Open Sans"/>
              <a:ea typeface="Open Sans"/>
              <a:cs typeface="Open Sans"/>
              <a:sym typeface="Open Sans"/>
            </a:endParaRPr>
          </a:p>
          <a:p>
            <a:pPr marL="457200" lvl="0" indent="-457200" algn="l" rtl="0">
              <a:lnSpc>
                <a:spcPct val="100000"/>
              </a:lnSpc>
              <a:spcBef>
                <a:spcPts val="1200"/>
              </a:spcBef>
              <a:spcAft>
                <a:spcPts val="0"/>
              </a:spcAft>
              <a:buClr>
                <a:srgbClr val="3F3F3F"/>
              </a:buClr>
              <a:buSzPts val="2200"/>
              <a:buFont typeface="Arial"/>
              <a:buAutoNum type="arabicPeriod"/>
            </a:pPr>
            <a:r>
              <a:rPr lang="en-US" dirty="0">
                <a:solidFill>
                  <a:srgbClr val="3F3F3F"/>
                </a:solidFill>
                <a:latin typeface="Open Sans"/>
                <a:ea typeface="Open Sans"/>
                <a:cs typeface="Open Sans"/>
                <a:sym typeface="Open Sans"/>
              </a:rPr>
              <a:t>Install Jenkins on the VM.</a:t>
            </a:r>
            <a:endParaRPr dirty="0">
              <a:solidFill>
                <a:srgbClr val="3F3F3F"/>
              </a:solidFill>
              <a:latin typeface="Open Sans"/>
              <a:ea typeface="Open Sans"/>
              <a:cs typeface="Open Sans"/>
              <a:sym typeface="Open Sans"/>
            </a:endParaRPr>
          </a:p>
          <a:p>
            <a:pPr marL="457200" lvl="0" indent="-457200" algn="l" rtl="0">
              <a:lnSpc>
                <a:spcPct val="100000"/>
              </a:lnSpc>
              <a:spcBef>
                <a:spcPts val="1200"/>
              </a:spcBef>
              <a:spcAft>
                <a:spcPts val="0"/>
              </a:spcAft>
              <a:buClr>
                <a:srgbClr val="3F3F3F"/>
              </a:buClr>
              <a:buSzPts val="2200"/>
              <a:buFont typeface="Arial"/>
              <a:buAutoNum type="arabicPeriod"/>
            </a:pPr>
            <a:r>
              <a:rPr lang="en-US" dirty="0">
                <a:solidFill>
                  <a:srgbClr val="3F3F3F"/>
                </a:solidFill>
                <a:latin typeface="Open Sans"/>
                <a:ea typeface="Open Sans"/>
                <a:cs typeface="Open Sans"/>
                <a:sym typeface="Open Sans"/>
              </a:rPr>
              <a:t>Login to Master Node.</a:t>
            </a:r>
            <a:endParaRPr dirty="0">
              <a:solidFill>
                <a:srgbClr val="3F3F3F"/>
              </a:solidFill>
              <a:latin typeface="Open Sans"/>
              <a:ea typeface="Open Sans"/>
              <a:cs typeface="Open Sans"/>
              <a:sym typeface="Open Sans"/>
            </a:endParaRPr>
          </a:p>
          <a:p>
            <a:pPr marL="457200" lvl="0" indent="-457200" algn="l" rtl="0">
              <a:lnSpc>
                <a:spcPct val="100000"/>
              </a:lnSpc>
              <a:spcBef>
                <a:spcPts val="1200"/>
              </a:spcBef>
              <a:spcAft>
                <a:spcPts val="0"/>
              </a:spcAft>
              <a:buClr>
                <a:srgbClr val="3F3F3F"/>
              </a:buClr>
              <a:buSzPts val="2200"/>
              <a:buFont typeface="Arial"/>
              <a:buAutoNum type="arabicPeriod"/>
            </a:pPr>
            <a:r>
              <a:rPr lang="en-US" dirty="0">
                <a:solidFill>
                  <a:srgbClr val="3F3F3F"/>
                </a:solidFill>
                <a:latin typeface="Open Sans"/>
                <a:ea typeface="Open Sans"/>
                <a:cs typeface="Open Sans"/>
                <a:sym typeface="Open Sans"/>
              </a:rPr>
              <a:t>Navigate to Manage Jenkins.</a:t>
            </a:r>
            <a:endParaRPr dirty="0">
              <a:solidFill>
                <a:srgbClr val="3F3F3F"/>
              </a:solidFill>
              <a:latin typeface="Open Sans"/>
              <a:ea typeface="Open Sans"/>
              <a:cs typeface="Open Sans"/>
              <a:sym typeface="Open Sans"/>
            </a:endParaRPr>
          </a:p>
          <a:p>
            <a:pPr marL="457200" lvl="0" indent="-457200" algn="l" rtl="0">
              <a:lnSpc>
                <a:spcPct val="100000"/>
              </a:lnSpc>
              <a:spcBef>
                <a:spcPts val="1200"/>
              </a:spcBef>
              <a:spcAft>
                <a:spcPts val="0"/>
              </a:spcAft>
              <a:buClr>
                <a:srgbClr val="3F3F3F"/>
              </a:buClr>
              <a:buSzPts val="2200"/>
              <a:buFont typeface="Arial"/>
              <a:buAutoNum type="arabicPeriod"/>
            </a:pPr>
            <a:r>
              <a:rPr lang="en-US" dirty="0">
                <a:solidFill>
                  <a:srgbClr val="3F3F3F"/>
                </a:solidFill>
                <a:latin typeface="Open Sans"/>
                <a:ea typeface="Open Sans"/>
                <a:cs typeface="Open Sans"/>
                <a:sym typeface="Open Sans"/>
              </a:rPr>
              <a:t>Click on Manage Node and Clouds.</a:t>
            </a:r>
            <a:endParaRPr dirty="0">
              <a:solidFill>
                <a:srgbClr val="3F3F3F"/>
              </a:solidFill>
              <a:latin typeface="Open Sans"/>
              <a:ea typeface="Open Sans"/>
              <a:cs typeface="Open Sans"/>
              <a:sym typeface="Open Sans"/>
            </a:endParaRPr>
          </a:p>
          <a:p>
            <a:pPr marL="457200" lvl="0" indent="-457200" algn="l" rtl="0">
              <a:lnSpc>
                <a:spcPct val="100000"/>
              </a:lnSpc>
              <a:spcBef>
                <a:spcPts val="1200"/>
              </a:spcBef>
              <a:spcAft>
                <a:spcPts val="0"/>
              </a:spcAft>
              <a:buClr>
                <a:srgbClr val="3F3F3F"/>
              </a:buClr>
              <a:buSzPts val="2200"/>
              <a:buFont typeface="Arial"/>
              <a:buAutoNum type="arabicPeriod"/>
            </a:pPr>
            <a:r>
              <a:rPr lang="en-US" dirty="0">
                <a:solidFill>
                  <a:srgbClr val="3F3F3F"/>
                </a:solidFill>
                <a:latin typeface="Open Sans"/>
                <a:ea typeface="Open Sans"/>
                <a:cs typeface="Open Sans"/>
                <a:sym typeface="Open Sans"/>
              </a:rPr>
              <a:t>Click on New Node.</a:t>
            </a:r>
            <a:endParaRPr dirty="0">
              <a:solidFill>
                <a:srgbClr val="3F3F3F"/>
              </a:solidFill>
              <a:latin typeface="Open Sans"/>
              <a:ea typeface="Open Sans"/>
              <a:cs typeface="Open Sans"/>
              <a:sym typeface="Open Sans"/>
            </a:endParaRPr>
          </a:p>
          <a:p>
            <a:pPr marL="457200" lvl="0" indent="-457200" algn="l" rtl="0">
              <a:lnSpc>
                <a:spcPct val="100000"/>
              </a:lnSpc>
              <a:spcBef>
                <a:spcPts val="1200"/>
              </a:spcBef>
              <a:spcAft>
                <a:spcPts val="0"/>
              </a:spcAft>
              <a:buClr>
                <a:srgbClr val="3F3F3F"/>
              </a:buClr>
              <a:buSzPts val="2200"/>
              <a:buFont typeface="Arial"/>
              <a:buAutoNum type="arabicPeriod"/>
            </a:pPr>
            <a:r>
              <a:rPr lang="en-US" dirty="0">
                <a:solidFill>
                  <a:srgbClr val="3F3F3F"/>
                </a:solidFill>
                <a:latin typeface="Open Sans"/>
                <a:ea typeface="Open Sans"/>
                <a:cs typeface="Open Sans"/>
                <a:sym typeface="Open Sans"/>
              </a:rPr>
              <a:t>Provide name, number of executors, root directory path, label, usage, launch method, and </a:t>
            </a:r>
            <a:r>
              <a:rPr lang="en-US" dirty="0" err="1">
                <a:solidFill>
                  <a:srgbClr val="3F3F3F"/>
                </a:solidFill>
                <a:latin typeface="Open Sans"/>
                <a:ea typeface="Open Sans"/>
                <a:cs typeface="Open Sans"/>
                <a:sym typeface="Open Sans"/>
              </a:rPr>
              <a:t>WebDir</a:t>
            </a:r>
            <a:r>
              <a:rPr lang="en-US" dirty="0">
                <a:solidFill>
                  <a:srgbClr val="3F3F3F"/>
                </a:solidFill>
                <a:latin typeface="Open Sans"/>
                <a:ea typeface="Open Sans"/>
                <a:cs typeface="Open Sans"/>
                <a:sym typeface="Open Sans"/>
              </a:rPr>
              <a:t> path.</a:t>
            </a:r>
            <a:endParaRPr dirty="0">
              <a:solidFill>
                <a:srgbClr val="3F3F3F"/>
              </a:solidFill>
              <a:latin typeface="Open Sans"/>
              <a:ea typeface="Open Sans"/>
              <a:cs typeface="Open Sans"/>
              <a:sym typeface="Open Sans"/>
            </a:endParaRPr>
          </a:p>
          <a:p>
            <a:pPr marL="457200" lvl="0" indent="-457200" algn="l" rtl="0">
              <a:lnSpc>
                <a:spcPct val="100000"/>
              </a:lnSpc>
              <a:spcBef>
                <a:spcPts val="1200"/>
              </a:spcBef>
              <a:spcAft>
                <a:spcPts val="0"/>
              </a:spcAft>
              <a:buClr>
                <a:srgbClr val="3F3F3F"/>
              </a:buClr>
              <a:buSzPts val="2200"/>
              <a:buFont typeface="Arial"/>
              <a:buAutoNum type="arabicPeriod"/>
            </a:pPr>
            <a:r>
              <a:rPr lang="en-US" dirty="0">
                <a:solidFill>
                  <a:srgbClr val="3F3F3F"/>
                </a:solidFill>
                <a:latin typeface="Open Sans"/>
                <a:ea typeface="Open Sans"/>
                <a:cs typeface="Open Sans"/>
                <a:sym typeface="Open Sans"/>
              </a:rPr>
              <a:t>Once the configuration is complete, you can see the slave machine on the dashboard.</a:t>
            </a:r>
            <a:endParaRPr dirty="0">
              <a:solidFill>
                <a:srgbClr val="3F3F3F"/>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0"/>
          <p:cNvSpPr txBox="1">
            <a:spLocks noGrp="1"/>
          </p:cNvSpPr>
          <p:nvPr>
            <p:ph type="body" idx="1"/>
          </p:nvPr>
        </p:nvSpPr>
        <p:spPr>
          <a:xfrm>
            <a:off x="0" y="4063932"/>
            <a:ext cx="16256001" cy="480091"/>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Clr>
                <a:srgbClr val="0F547B"/>
              </a:buClr>
              <a:buSzPts val="2800"/>
              <a:buNone/>
            </a:pPr>
            <a:r>
              <a:rPr lang="en-US">
                <a:solidFill>
                  <a:srgbClr val="3F3F3F"/>
                </a:solidFill>
                <a:latin typeface="Open Sans"/>
                <a:ea typeface="Open Sans"/>
                <a:cs typeface="Open Sans"/>
                <a:sym typeface="Open Sans"/>
              </a:rPr>
              <a:t>Deep Diving Jenkins Master/Slave Architecture</a:t>
            </a:r>
            <a:endParaRPr>
              <a:solidFill>
                <a:srgbClr val="3F3F3F"/>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a:t>Starting Slave Machine with SSH</a:t>
            </a:r>
            <a:endParaRPr/>
          </a:p>
        </p:txBody>
      </p:sp>
      <p:sp>
        <p:nvSpPr>
          <p:cNvPr id="349" name="Google Shape;349;p31"/>
          <p:cNvSpPr/>
          <p:nvPr/>
        </p:nvSpPr>
        <p:spPr>
          <a:xfrm>
            <a:off x="1156998" y="1289186"/>
            <a:ext cx="14033240"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This strategy is useful for Unix machines as Jenkins has its own build-in SSH client. </a:t>
            </a:r>
            <a:endParaRPr sz="22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Follow the below steps to create Unix-based slave:</a:t>
            </a:r>
            <a:endParaRPr sz="2200" b="0" i="0" u="none" strike="noStrike" cap="none">
              <a:solidFill>
                <a:srgbClr val="3F3F3F"/>
              </a:solidFill>
              <a:latin typeface="Open Sans"/>
              <a:ea typeface="Open Sans"/>
              <a:cs typeface="Open Sans"/>
              <a:sym typeface="Open Sans"/>
            </a:endParaRPr>
          </a:p>
        </p:txBody>
      </p:sp>
      <p:pic>
        <p:nvPicPr>
          <p:cNvPr id="350" name="Google Shape;350;p31"/>
          <p:cNvPicPr preferRelativeResize="0"/>
          <p:nvPr/>
        </p:nvPicPr>
        <p:blipFill rotWithShape="1">
          <a:blip r:embed="rId3">
            <a:alphaModFix/>
          </a:blip>
          <a:srcRect/>
          <a:stretch/>
        </p:blipFill>
        <p:spPr>
          <a:xfrm>
            <a:off x="1678506" y="4292953"/>
            <a:ext cx="13698343" cy="3075138"/>
          </a:xfrm>
          <a:prstGeom prst="rect">
            <a:avLst/>
          </a:prstGeom>
          <a:noFill/>
          <a:ln>
            <a:noFill/>
          </a:ln>
        </p:spPr>
      </p:pic>
      <p:sp>
        <p:nvSpPr>
          <p:cNvPr id="351" name="Google Shape;351;p31"/>
          <p:cNvSpPr/>
          <p:nvPr/>
        </p:nvSpPr>
        <p:spPr>
          <a:xfrm>
            <a:off x="2944325" y="2434092"/>
            <a:ext cx="11051593" cy="1107996"/>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200"/>
              <a:buFont typeface="Arial"/>
              <a:buAutoNum type="arabicPeriod"/>
            </a:pPr>
            <a:r>
              <a:rPr lang="en-US" sz="2200" b="0" i="0" u="none" strike="noStrike" cap="none">
                <a:solidFill>
                  <a:srgbClr val="3F3F3F"/>
                </a:solidFill>
                <a:latin typeface="Open Sans"/>
                <a:ea typeface="Open Sans"/>
                <a:cs typeface="Open Sans"/>
                <a:sym typeface="Open Sans"/>
              </a:rPr>
              <a:t>Click on the </a:t>
            </a:r>
            <a:r>
              <a:rPr lang="en-US" sz="2200" b="1" i="0" u="none" strike="noStrike" cap="none">
                <a:solidFill>
                  <a:srgbClr val="3F3F3F"/>
                </a:solidFill>
                <a:latin typeface="Open Sans"/>
                <a:ea typeface="Open Sans"/>
                <a:cs typeface="Open Sans"/>
                <a:sym typeface="Open Sans"/>
              </a:rPr>
              <a:t>New Node</a:t>
            </a:r>
            <a:r>
              <a:rPr lang="en-US" sz="2200" b="0" i="0" u="none" strike="noStrike" cap="none">
                <a:solidFill>
                  <a:srgbClr val="3F3F3F"/>
                </a:solidFill>
                <a:latin typeface="Open Sans"/>
                <a:ea typeface="Open Sans"/>
                <a:cs typeface="Open Sans"/>
                <a:sym typeface="Open Sans"/>
              </a:rPr>
              <a:t> button.</a:t>
            </a:r>
            <a:endParaRPr sz="1400" b="0" i="0" u="none" strike="noStrike" cap="none">
              <a:solidFill>
                <a:srgbClr val="3F3F3F"/>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AutoNum type="arabicPeriod"/>
            </a:pPr>
            <a:r>
              <a:rPr lang="en-US" sz="2200" b="0" i="0" u="none" strike="noStrike" cap="none">
                <a:solidFill>
                  <a:srgbClr val="3F3F3F"/>
                </a:solidFill>
                <a:latin typeface="Open Sans"/>
                <a:ea typeface="Open Sans"/>
                <a:cs typeface="Open Sans"/>
                <a:sym typeface="Open Sans"/>
              </a:rPr>
              <a:t>Enter the name of your slave, and its type. </a:t>
            </a:r>
            <a:endParaRPr sz="1400" b="0" i="0" u="none" strike="noStrike" cap="none">
              <a:solidFill>
                <a:srgbClr val="3F3F3F"/>
              </a:solidFill>
              <a:latin typeface="Arial"/>
              <a:ea typeface="Arial"/>
              <a:cs typeface="Arial"/>
              <a:sym typeface="Arial"/>
            </a:endParaRPr>
          </a:p>
        </p:txBody>
      </p:sp>
      <p:pic>
        <p:nvPicPr>
          <p:cNvPr id="352" name="Google Shape;352;p31"/>
          <p:cNvPicPr preferRelativeResize="0"/>
          <p:nvPr/>
        </p:nvPicPr>
        <p:blipFill rotWithShape="1">
          <a:blip r:embed="rId4">
            <a:alphaModFix/>
          </a:blip>
          <a:srcRect t="6807" b="6798"/>
          <a:stretch/>
        </p:blipFill>
        <p:spPr>
          <a:xfrm>
            <a:off x="3264237" y="797822"/>
            <a:ext cx="10048339" cy="101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a:t>Configuring Slave Machine with SSH</a:t>
            </a:r>
            <a:endParaRPr/>
          </a:p>
        </p:txBody>
      </p:sp>
      <p:pic>
        <p:nvPicPr>
          <p:cNvPr id="359" name="Google Shape;359;p32"/>
          <p:cNvPicPr preferRelativeResize="0"/>
          <p:nvPr/>
        </p:nvPicPr>
        <p:blipFill rotWithShape="1">
          <a:blip r:embed="rId3">
            <a:alphaModFix/>
          </a:blip>
          <a:srcRect/>
          <a:stretch/>
        </p:blipFill>
        <p:spPr>
          <a:xfrm>
            <a:off x="3078991" y="1967333"/>
            <a:ext cx="10098019" cy="6590805"/>
          </a:xfrm>
          <a:prstGeom prst="rect">
            <a:avLst/>
          </a:prstGeom>
          <a:noFill/>
          <a:ln>
            <a:noFill/>
          </a:ln>
        </p:spPr>
      </p:pic>
      <p:sp>
        <p:nvSpPr>
          <p:cNvPr id="360" name="Google Shape;360;p32"/>
          <p:cNvSpPr txBox="1"/>
          <p:nvPr/>
        </p:nvSpPr>
        <p:spPr>
          <a:xfrm>
            <a:off x="1997788" y="1279969"/>
            <a:ext cx="1226042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highlight>
                  <a:srgbClr val="FFFFFF"/>
                </a:highlight>
                <a:latin typeface="Open Sans"/>
                <a:ea typeface="Open Sans"/>
                <a:cs typeface="Open Sans"/>
                <a:sym typeface="Open Sans"/>
              </a:rPr>
              <a:t>The screenshot given below has the configuration fields of a Jenkins slave node.</a:t>
            </a:r>
            <a:endParaRPr sz="2200" b="0" i="0" u="none" strike="noStrike" cap="none">
              <a:solidFill>
                <a:srgbClr val="3F3F3F"/>
              </a:solidFill>
              <a:latin typeface="Open Sans"/>
              <a:ea typeface="Open Sans"/>
              <a:cs typeface="Open Sans"/>
              <a:sym typeface="Open Sans"/>
            </a:endParaRPr>
          </a:p>
        </p:txBody>
      </p:sp>
      <p:pic>
        <p:nvPicPr>
          <p:cNvPr id="361" name="Google Shape;361;p32"/>
          <p:cNvPicPr preferRelativeResize="0"/>
          <p:nvPr/>
        </p:nvPicPr>
        <p:blipFill rotWithShape="1">
          <a:blip r:embed="rId4">
            <a:alphaModFix/>
          </a:blip>
          <a:srcRect t="6807" b="6798"/>
          <a:stretch/>
        </p:blipFill>
        <p:spPr>
          <a:xfrm>
            <a:off x="2763459" y="797822"/>
            <a:ext cx="11053173" cy="101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a:t>Configuring Slave Machine with SSH</a:t>
            </a:r>
            <a:endParaRPr/>
          </a:p>
        </p:txBody>
      </p:sp>
      <p:sp>
        <p:nvSpPr>
          <p:cNvPr id="368" name="Google Shape;368;p33"/>
          <p:cNvSpPr/>
          <p:nvPr/>
        </p:nvSpPr>
        <p:spPr>
          <a:xfrm>
            <a:off x="1279566" y="1319229"/>
            <a:ext cx="14503919" cy="5170646"/>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rgbClr val="3F3F3F"/>
                </a:solidFill>
                <a:highlight>
                  <a:srgbClr val="FFFFFF"/>
                </a:highlight>
                <a:latin typeface="Open Sans"/>
                <a:ea typeface="Open Sans"/>
                <a:cs typeface="Open Sans"/>
                <a:sym typeface="Open Sans"/>
              </a:rPr>
              <a:t>The number of executors field lets you define the number of build jobs the particular node can execute.</a:t>
            </a:r>
            <a:r>
              <a:rPr lang="en-US" sz="2200" b="0" i="0" u="none" strike="noStrike" cap="none" dirty="0">
                <a:solidFill>
                  <a:srgbClr val="3F3F3F"/>
                </a:solidFill>
                <a:latin typeface="Open Sans"/>
                <a:ea typeface="Open Sans"/>
                <a:cs typeface="Open Sans"/>
                <a:sym typeface="Open Sans"/>
              </a:rPr>
              <a:t> </a:t>
            </a:r>
            <a:endParaRPr sz="1400" b="0" i="0" u="none" strike="noStrike" cap="none" dirty="0">
              <a:solidFill>
                <a:srgbClr val="3F3F3F"/>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rgbClr val="3F3F3F"/>
                </a:solidFill>
                <a:highlight>
                  <a:srgbClr val="FFFFFF"/>
                </a:highlight>
                <a:latin typeface="Open Sans"/>
                <a:ea typeface="Open Sans"/>
                <a:cs typeface="Open Sans"/>
                <a:sym typeface="Open Sans"/>
              </a:rPr>
              <a:t>Every Jenkins slave node also needs a directory on the slave machine for the slave agent to run build jobs,</a:t>
            </a:r>
            <a:r>
              <a:rPr lang="en-US" sz="2200" b="0" i="0" u="none" strike="noStrike" cap="none" dirty="0">
                <a:solidFill>
                  <a:srgbClr val="3F3F3F"/>
                </a:solidFill>
                <a:latin typeface="Open Sans"/>
                <a:ea typeface="Open Sans"/>
                <a:cs typeface="Open Sans"/>
                <a:sym typeface="Open Sans"/>
              </a:rPr>
              <a:t> which can be defined in </a:t>
            </a:r>
            <a:r>
              <a:rPr lang="en-US" sz="2200" b="1" i="0" u="none" strike="noStrike" cap="none" dirty="0">
                <a:solidFill>
                  <a:srgbClr val="3F3F3F"/>
                </a:solidFill>
                <a:latin typeface="Open Sans"/>
                <a:ea typeface="Open Sans"/>
                <a:cs typeface="Open Sans"/>
                <a:sym typeface="Open Sans"/>
              </a:rPr>
              <a:t>Remote FS</a:t>
            </a:r>
            <a:r>
              <a:rPr lang="en-US" sz="2200" b="0" i="0" u="none" strike="noStrike" cap="none" dirty="0">
                <a:solidFill>
                  <a:srgbClr val="3F3F3F"/>
                </a:solidFill>
                <a:latin typeface="Open Sans"/>
                <a:ea typeface="Open Sans"/>
                <a:cs typeface="Open Sans"/>
                <a:sym typeface="Open Sans"/>
              </a:rPr>
              <a:t> root field. </a:t>
            </a:r>
            <a:endParaRPr sz="1400" b="0" i="0" u="none" strike="noStrike" cap="none" dirty="0">
              <a:solidFill>
                <a:srgbClr val="3F3F3F"/>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Labels are useful when the distributed build architecture is complex.</a:t>
            </a:r>
            <a:endParaRPr sz="1400" b="0" i="0" u="none" strike="noStrike" cap="none" dirty="0">
              <a:solidFill>
                <a:srgbClr val="3F3F3F"/>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You can define labels or tags to each build node and then configure a build job to run only on a slave node with a particular label. </a:t>
            </a:r>
            <a:endParaRPr sz="1400" b="0" i="0" u="none" strike="noStrike" cap="none" dirty="0">
              <a:solidFill>
                <a:srgbClr val="3F3F3F"/>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Open Sans"/>
              <a:buChar char="•"/>
            </a:pPr>
            <a:r>
              <a:rPr lang="en-US" sz="2200" b="0" i="0" u="none" strike="noStrike" cap="none" dirty="0">
                <a:solidFill>
                  <a:srgbClr val="3F3F3F"/>
                </a:solidFill>
                <a:highlight>
                  <a:srgbClr val="FFFFFF"/>
                </a:highlight>
                <a:latin typeface="Open Sans"/>
                <a:ea typeface="Open Sans"/>
                <a:cs typeface="Open Sans"/>
                <a:sym typeface="Open Sans"/>
              </a:rPr>
              <a:t>The Usage field lets you configure the usage of slave by Jenkins.</a:t>
            </a:r>
            <a:endParaRPr sz="2200" b="0" i="0" u="none" strike="noStrike" cap="none" dirty="0">
              <a:solidFill>
                <a:srgbClr val="3F3F3F"/>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In the </a:t>
            </a:r>
            <a:r>
              <a:rPr lang="en-US" sz="2200" b="1" i="0" u="none" strike="noStrike" cap="none" dirty="0">
                <a:solidFill>
                  <a:srgbClr val="3F3F3F"/>
                </a:solidFill>
                <a:latin typeface="Open Sans"/>
                <a:ea typeface="Open Sans"/>
                <a:cs typeface="Open Sans"/>
                <a:sym typeface="Open Sans"/>
              </a:rPr>
              <a:t>Launch Method</a:t>
            </a:r>
            <a:r>
              <a:rPr lang="en-US" sz="2200" b="0" i="0" u="none" strike="noStrike" cap="none" dirty="0">
                <a:solidFill>
                  <a:srgbClr val="3F3F3F"/>
                </a:solidFill>
                <a:latin typeface="Open Sans"/>
                <a:ea typeface="Open Sans"/>
                <a:cs typeface="Open Sans"/>
                <a:sym typeface="Open Sans"/>
              </a:rPr>
              <a:t> field, you can choose the strategy used to start a slave machine.</a:t>
            </a:r>
            <a:endParaRPr sz="1400" b="0" i="0" u="none" strike="noStrike" cap="none" dirty="0">
              <a:solidFill>
                <a:srgbClr val="3F3F3F"/>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The </a:t>
            </a:r>
            <a:r>
              <a:rPr lang="en-US" sz="2200" b="1" i="0" u="none" strike="noStrike" cap="none" dirty="0">
                <a:solidFill>
                  <a:srgbClr val="3F3F3F"/>
                </a:solidFill>
                <a:latin typeface="Open Sans"/>
                <a:ea typeface="Open Sans"/>
                <a:cs typeface="Open Sans"/>
                <a:sym typeface="Open Sans"/>
              </a:rPr>
              <a:t>Tools Location </a:t>
            </a:r>
            <a:r>
              <a:rPr lang="en-US" sz="2200" b="0" i="0" u="none" strike="noStrike" cap="none" dirty="0">
                <a:solidFill>
                  <a:srgbClr val="3F3F3F"/>
                </a:solidFill>
                <a:latin typeface="Open Sans"/>
                <a:ea typeface="Open Sans"/>
                <a:cs typeface="Open Sans"/>
                <a:sym typeface="Open Sans"/>
              </a:rPr>
              <a:t>under </a:t>
            </a:r>
            <a:r>
              <a:rPr lang="en-US" sz="2200" b="1" i="0" u="none" strike="noStrike" cap="none" dirty="0">
                <a:solidFill>
                  <a:srgbClr val="3F3F3F"/>
                </a:solidFill>
                <a:latin typeface="Open Sans"/>
                <a:ea typeface="Open Sans"/>
                <a:cs typeface="Open Sans"/>
                <a:sym typeface="Open Sans"/>
              </a:rPr>
              <a:t>Node Properties</a:t>
            </a:r>
            <a:r>
              <a:rPr lang="en-US" sz="2200" b="0" i="0" u="none" strike="noStrike" cap="none" dirty="0">
                <a:solidFill>
                  <a:srgbClr val="3F3F3F"/>
                </a:solidFill>
                <a:latin typeface="Open Sans"/>
                <a:ea typeface="Open Sans"/>
                <a:cs typeface="Open Sans"/>
                <a:sym typeface="Open Sans"/>
              </a:rPr>
              <a:t> helps you integrate different JDKs with your node.</a:t>
            </a:r>
            <a:endParaRPr sz="2200" b="0" i="0" u="none" strike="noStrike" cap="none" dirty="0">
              <a:solidFill>
                <a:srgbClr val="3F3F3F"/>
              </a:solidFill>
              <a:latin typeface="Open Sans"/>
              <a:ea typeface="Open Sans"/>
              <a:cs typeface="Open Sans"/>
              <a:sym typeface="Open Sans"/>
            </a:endParaRPr>
          </a:p>
        </p:txBody>
      </p:sp>
      <p:pic>
        <p:nvPicPr>
          <p:cNvPr id="369" name="Google Shape;369;p33"/>
          <p:cNvPicPr preferRelativeResize="0"/>
          <p:nvPr/>
        </p:nvPicPr>
        <p:blipFill rotWithShape="1">
          <a:blip r:embed="rId3">
            <a:alphaModFix/>
          </a:blip>
          <a:srcRect t="6807" b="6798"/>
          <a:stretch/>
        </p:blipFill>
        <p:spPr>
          <a:xfrm>
            <a:off x="2702924" y="797822"/>
            <a:ext cx="11053173" cy="101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a:t>Configuring Slave Machine with SSH</a:t>
            </a:r>
            <a:endParaRPr/>
          </a:p>
        </p:txBody>
      </p:sp>
      <p:sp>
        <p:nvSpPr>
          <p:cNvPr id="376" name="Google Shape;376;p34"/>
          <p:cNvSpPr/>
          <p:nvPr/>
        </p:nvSpPr>
        <p:spPr>
          <a:xfrm>
            <a:off x="1078207" y="1280018"/>
            <a:ext cx="14503919" cy="430887"/>
          </a:xfrm>
          <a:prstGeom prst="rect">
            <a:avLst/>
          </a:prstGeom>
          <a:noFill/>
          <a:ln>
            <a:noFill/>
          </a:ln>
        </p:spPr>
        <p:txBody>
          <a:bodyPr spcFirstLastPara="1" wrap="square" lIns="91425" tIns="45700" rIns="91425" bIns="45700" anchor="t" anchorCtr="0">
            <a:spAutoFit/>
          </a:bodyPr>
          <a:lstStyle/>
          <a:p>
            <a:pPr marL="457200" marR="0" lvl="0" indent="-45720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Screenshot of the newly created slave node is shown below:</a:t>
            </a:r>
            <a:endParaRPr sz="1400" b="0" i="0" u="none" strike="noStrike" cap="none">
              <a:solidFill>
                <a:srgbClr val="3F3F3F"/>
              </a:solidFill>
              <a:latin typeface="Arial"/>
              <a:ea typeface="Arial"/>
              <a:cs typeface="Arial"/>
              <a:sym typeface="Arial"/>
            </a:endParaRPr>
          </a:p>
        </p:txBody>
      </p:sp>
      <p:pic>
        <p:nvPicPr>
          <p:cNvPr id="377" name="Google Shape;377;p34"/>
          <p:cNvPicPr preferRelativeResize="0"/>
          <p:nvPr/>
        </p:nvPicPr>
        <p:blipFill rotWithShape="1">
          <a:blip r:embed="rId3">
            <a:alphaModFix/>
          </a:blip>
          <a:srcRect/>
          <a:stretch/>
        </p:blipFill>
        <p:spPr>
          <a:xfrm>
            <a:off x="1432602" y="2597118"/>
            <a:ext cx="13759111" cy="4736743"/>
          </a:xfrm>
          <a:prstGeom prst="rect">
            <a:avLst/>
          </a:prstGeom>
          <a:noFill/>
          <a:ln w="22225">
            <a:solidFill>
              <a:schemeClr val="tx1">
                <a:lumMod val="50000"/>
                <a:lumOff val="50000"/>
              </a:schemeClr>
            </a:solidFill>
          </a:ln>
        </p:spPr>
      </p:pic>
      <p:pic>
        <p:nvPicPr>
          <p:cNvPr id="378" name="Google Shape;378;p34"/>
          <p:cNvPicPr preferRelativeResize="0"/>
          <p:nvPr/>
        </p:nvPicPr>
        <p:blipFill rotWithShape="1">
          <a:blip r:embed="rId4">
            <a:alphaModFix/>
          </a:blip>
          <a:srcRect t="6807" b="6798"/>
          <a:stretch/>
        </p:blipFill>
        <p:spPr>
          <a:xfrm>
            <a:off x="2702924" y="797822"/>
            <a:ext cx="11053173" cy="101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a:t>Starting Slave Machine with Java Web Start</a:t>
            </a:r>
            <a:endParaRPr/>
          </a:p>
        </p:txBody>
      </p:sp>
      <p:sp>
        <p:nvSpPr>
          <p:cNvPr id="385" name="Google Shape;385;p35"/>
          <p:cNvSpPr/>
          <p:nvPr/>
        </p:nvSpPr>
        <p:spPr>
          <a:xfrm>
            <a:off x="1506760" y="1303464"/>
            <a:ext cx="13242481"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Java Web Start is used to connect the server to the slave. For example: If the slave machine is running on another network.</a:t>
            </a:r>
            <a:endParaRPr sz="1400" b="0" i="0" u="none" strike="noStrike" cap="none">
              <a:solidFill>
                <a:srgbClr val="3F3F3F"/>
              </a:solidFill>
              <a:latin typeface="Arial"/>
              <a:ea typeface="Arial"/>
              <a:cs typeface="Arial"/>
              <a:sym typeface="Arial"/>
            </a:endParaRPr>
          </a:p>
        </p:txBody>
      </p:sp>
      <p:sp>
        <p:nvSpPr>
          <p:cNvPr id="386" name="Google Shape;386;p35"/>
          <p:cNvSpPr/>
          <p:nvPr/>
        </p:nvSpPr>
        <p:spPr>
          <a:xfrm>
            <a:off x="1647280" y="3494237"/>
            <a:ext cx="7599266" cy="3139321"/>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It works no matter what operating system the slave is running on.</a:t>
            </a:r>
            <a:endParaRPr sz="1400" b="0" i="0" u="none" strike="noStrike" cap="none" dirty="0">
              <a:solidFill>
                <a:srgbClr val="3F3F3F"/>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It is more commonly used for slaves on windows machine. </a:t>
            </a:r>
            <a:endParaRPr sz="1400" b="0" i="0" u="none" strike="noStrike" cap="none" dirty="0">
              <a:solidFill>
                <a:srgbClr val="3F3F3F"/>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However, the limitation of this approach is that slave node cannot be started or restarted automatically by Jenkins.</a:t>
            </a:r>
            <a:endParaRPr sz="1400" b="0" i="0" u="none" strike="noStrike" cap="none" dirty="0">
              <a:solidFill>
                <a:srgbClr val="3F3F3F"/>
              </a:solidFill>
              <a:latin typeface="Arial"/>
              <a:ea typeface="Arial"/>
              <a:cs typeface="Arial"/>
              <a:sym typeface="Arial"/>
            </a:endParaRPr>
          </a:p>
        </p:txBody>
      </p:sp>
      <p:pic>
        <p:nvPicPr>
          <p:cNvPr id="387" name="Google Shape;387;p35" descr="Image result for JNLP icon png&quot;"/>
          <p:cNvPicPr preferRelativeResize="0"/>
          <p:nvPr/>
        </p:nvPicPr>
        <p:blipFill rotWithShape="1">
          <a:blip r:embed="rId3">
            <a:alphaModFix/>
          </a:blip>
          <a:srcRect/>
          <a:stretch/>
        </p:blipFill>
        <p:spPr>
          <a:xfrm>
            <a:off x="10251297" y="2625498"/>
            <a:ext cx="4876800" cy="4876801"/>
          </a:xfrm>
          <a:prstGeom prst="rect">
            <a:avLst/>
          </a:prstGeom>
          <a:noFill/>
          <a:ln>
            <a:noFill/>
          </a:ln>
        </p:spPr>
      </p:pic>
      <p:pic>
        <p:nvPicPr>
          <p:cNvPr id="388" name="Google Shape;388;p35"/>
          <p:cNvPicPr preferRelativeResize="0"/>
          <p:nvPr/>
        </p:nvPicPr>
        <p:blipFill rotWithShape="1">
          <a:blip r:embed="rId4">
            <a:alphaModFix/>
          </a:blip>
          <a:srcRect t="6807" b="6798"/>
          <a:stretch/>
        </p:blipFill>
        <p:spPr>
          <a:xfrm>
            <a:off x="1647280" y="797822"/>
            <a:ext cx="13374339" cy="101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a:t>Configuring Slave Machine with Java Web Start</a:t>
            </a:r>
            <a:endParaRPr/>
          </a:p>
        </p:txBody>
      </p:sp>
      <p:sp>
        <p:nvSpPr>
          <p:cNvPr id="395" name="Google Shape;395;p36"/>
          <p:cNvSpPr/>
          <p:nvPr/>
        </p:nvSpPr>
        <p:spPr>
          <a:xfrm>
            <a:off x="1078207" y="1303464"/>
            <a:ext cx="14503919" cy="1954341"/>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None/>
            </a:pPr>
            <a:r>
              <a:rPr lang="en-US" sz="2200" b="0" i="0" u="none" strike="noStrike" cap="none">
                <a:solidFill>
                  <a:srgbClr val="3F3F3F"/>
                </a:solidFill>
                <a:highlight>
                  <a:srgbClr val="FFFFFF"/>
                </a:highlight>
                <a:latin typeface="Open Sans"/>
                <a:ea typeface="Open Sans"/>
                <a:cs typeface="Open Sans"/>
                <a:sym typeface="Open Sans"/>
              </a:rPr>
              <a:t>Steps to start a slave node with JNLP are:</a:t>
            </a:r>
            <a:endParaRPr sz="2200" b="0" i="0" u="none" strike="noStrike" cap="none">
              <a:solidFill>
                <a:srgbClr val="3F3F3F"/>
              </a:solidFill>
              <a:latin typeface="Open Sans"/>
              <a:ea typeface="Open Sans"/>
              <a:cs typeface="Open Sans"/>
              <a:sym typeface="Open Sans"/>
            </a:endParaRPr>
          </a:p>
          <a:p>
            <a:pPr marL="1028700" marR="0" lvl="8" indent="-406400" algn="l" rtl="0">
              <a:lnSpc>
                <a:spcPct val="150000"/>
              </a:lnSpc>
              <a:spcBef>
                <a:spcPts val="0"/>
              </a:spcBef>
              <a:spcAft>
                <a:spcPts val="0"/>
              </a:spcAft>
              <a:buClr>
                <a:srgbClr val="000000"/>
              </a:buClr>
              <a:buSzPts val="2200"/>
              <a:buFont typeface="Arial"/>
              <a:buAutoNum type="arabicPeriod"/>
            </a:pPr>
            <a:r>
              <a:rPr lang="en-US" sz="2200" b="0" i="0" u="none" strike="noStrike" cap="none">
                <a:solidFill>
                  <a:srgbClr val="3F3F3F"/>
                </a:solidFill>
                <a:latin typeface="Open Sans"/>
                <a:ea typeface="Open Sans"/>
                <a:cs typeface="Open Sans"/>
                <a:sym typeface="Open Sans"/>
              </a:rPr>
              <a:t>Create a new slave node.</a:t>
            </a:r>
            <a:endParaRPr sz="1400" b="0" i="0" u="none" strike="noStrike" cap="none">
              <a:solidFill>
                <a:srgbClr val="3F3F3F"/>
              </a:solidFill>
              <a:latin typeface="Arial"/>
              <a:ea typeface="Arial"/>
              <a:cs typeface="Arial"/>
              <a:sym typeface="Arial"/>
            </a:endParaRPr>
          </a:p>
          <a:p>
            <a:pPr marL="1028700" marR="0" lvl="8" indent="-406400" algn="l" rtl="0">
              <a:lnSpc>
                <a:spcPct val="150000"/>
              </a:lnSpc>
              <a:spcBef>
                <a:spcPts val="0"/>
              </a:spcBef>
              <a:spcAft>
                <a:spcPts val="0"/>
              </a:spcAft>
              <a:buClr>
                <a:srgbClr val="000000"/>
              </a:buClr>
              <a:buSzPts val="2200"/>
              <a:buFont typeface="Arial"/>
              <a:buAutoNum type="arabicPeriod"/>
            </a:pPr>
            <a:r>
              <a:rPr lang="en-US" sz="2200" b="0" i="0" u="none" strike="noStrike" cap="none">
                <a:solidFill>
                  <a:srgbClr val="3F3F3F"/>
                </a:solidFill>
                <a:latin typeface="Open Sans"/>
                <a:ea typeface="Open Sans"/>
                <a:cs typeface="Open Sans"/>
                <a:sym typeface="Open Sans"/>
              </a:rPr>
              <a:t>Select </a:t>
            </a:r>
            <a:r>
              <a:rPr lang="en-US" sz="2200" b="1" i="0" u="none" strike="noStrike" cap="none">
                <a:solidFill>
                  <a:srgbClr val="3F3F3F"/>
                </a:solidFill>
                <a:latin typeface="Open Sans"/>
                <a:ea typeface="Open Sans"/>
                <a:cs typeface="Open Sans"/>
                <a:sym typeface="Open Sans"/>
              </a:rPr>
              <a:t>Launch slave agents via JNLP</a:t>
            </a:r>
            <a:r>
              <a:rPr lang="en-US" sz="2200" b="0" i="0" u="none" strike="noStrike" cap="none">
                <a:solidFill>
                  <a:srgbClr val="3F3F3F"/>
                </a:solidFill>
                <a:latin typeface="Open Sans"/>
                <a:ea typeface="Open Sans"/>
                <a:cs typeface="Open Sans"/>
                <a:sym typeface="Open Sans"/>
              </a:rPr>
              <a:t> option in </a:t>
            </a:r>
            <a:r>
              <a:rPr lang="en-US" sz="2200" b="1" i="0" u="none" strike="noStrike" cap="none">
                <a:solidFill>
                  <a:srgbClr val="3F3F3F"/>
                </a:solidFill>
                <a:latin typeface="Open Sans"/>
                <a:ea typeface="Open Sans"/>
                <a:cs typeface="Open Sans"/>
                <a:sym typeface="Open Sans"/>
              </a:rPr>
              <a:t>Launch Method</a:t>
            </a:r>
            <a:r>
              <a:rPr lang="en-US" sz="2200" b="0" i="0" u="none" strike="noStrike" cap="none">
                <a:solidFill>
                  <a:srgbClr val="3F3F3F"/>
                </a:solidFill>
                <a:latin typeface="Open Sans"/>
                <a:ea typeface="Open Sans"/>
                <a:cs typeface="Open Sans"/>
                <a:sym typeface="Open Sans"/>
              </a:rPr>
              <a:t> field.</a:t>
            </a:r>
            <a:endParaRPr sz="1400" b="0" i="0" u="none" strike="noStrike" cap="none">
              <a:solidFill>
                <a:srgbClr val="3F3F3F"/>
              </a:solidFill>
              <a:latin typeface="Arial"/>
              <a:ea typeface="Arial"/>
              <a:cs typeface="Arial"/>
              <a:sym typeface="Arial"/>
            </a:endParaRPr>
          </a:p>
          <a:p>
            <a:pPr marL="1028700" marR="0" lvl="8" indent="-406400" algn="l" rtl="0">
              <a:lnSpc>
                <a:spcPct val="150000"/>
              </a:lnSpc>
              <a:spcBef>
                <a:spcPts val="0"/>
              </a:spcBef>
              <a:spcAft>
                <a:spcPts val="0"/>
              </a:spcAft>
              <a:buClr>
                <a:srgbClr val="000000"/>
              </a:buClr>
              <a:buSzPts val="2200"/>
              <a:buFont typeface="Arial"/>
              <a:buAutoNum type="arabicPeriod"/>
            </a:pPr>
            <a:r>
              <a:rPr lang="en-US" sz="2200" b="0" i="0" u="none" strike="noStrike" cap="none">
                <a:solidFill>
                  <a:srgbClr val="3F3F3F"/>
                </a:solidFill>
                <a:latin typeface="Open Sans"/>
                <a:ea typeface="Open Sans"/>
                <a:cs typeface="Open Sans"/>
                <a:sym typeface="Open Sans"/>
              </a:rPr>
              <a:t>If it is a Windows slave node, provide a Windows path to Remote FS.</a:t>
            </a:r>
            <a:endParaRPr sz="1400" b="0" i="0" u="none" strike="noStrike" cap="none">
              <a:solidFill>
                <a:srgbClr val="3F3F3F"/>
              </a:solidFill>
              <a:latin typeface="Arial"/>
              <a:ea typeface="Arial"/>
              <a:cs typeface="Arial"/>
              <a:sym typeface="Arial"/>
            </a:endParaRPr>
          </a:p>
        </p:txBody>
      </p:sp>
      <p:pic>
        <p:nvPicPr>
          <p:cNvPr id="396" name="Google Shape;396;p36"/>
          <p:cNvPicPr preferRelativeResize="0"/>
          <p:nvPr/>
        </p:nvPicPr>
        <p:blipFill rotWithShape="1">
          <a:blip r:embed="rId3">
            <a:alphaModFix/>
          </a:blip>
          <a:srcRect/>
          <a:stretch/>
        </p:blipFill>
        <p:spPr>
          <a:xfrm>
            <a:off x="2230279" y="3551472"/>
            <a:ext cx="12073649" cy="4764944"/>
          </a:xfrm>
          <a:prstGeom prst="rect">
            <a:avLst/>
          </a:prstGeom>
          <a:noFill/>
          <a:ln w="15875">
            <a:solidFill>
              <a:schemeClr val="tx1">
                <a:lumMod val="50000"/>
                <a:lumOff val="50000"/>
              </a:schemeClr>
            </a:solidFill>
          </a:ln>
        </p:spPr>
      </p:pic>
      <p:pic>
        <p:nvPicPr>
          <p:cNvPr id="397" name="Google Shape;397;p36"/>
          <p:cNvPicPr preferRelativeResize="0"/>
          <p:nvPr/>
        </p:nvPicPr>
        <p:blipFill rotWithShape="1">
          <a:blip r:embed="rId4">
            <a:alphaModFix/>
          </a:blip>
          <a:srcRect t="6807" b="6798"/>
          <a:stretch/>
        </p:blipFill>
        <p:spPr>
          <a:xfrm>
            <a:off x="905059" y="797822"/>
            <a:ext cx="14711773" cy="101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a:t>Configuring Slave Machine with Java Web Start</a:t>
            </a:r>
            <a:endParaRPr/>
          </a:p>
        </p:txBody>
      </p:sp>
      <p:pic>
        <p:nvPicPr>
          <p:cNvPr id="404" name="Google Shape;404;p37"/>
          <p:cNvPicPr preferRelativeResize="0"/>
          <p:nvPr/>
        </p:nvPicPr>
        <p:blipFill rotWithShape="1">
          <a:blip r:embed="rId3">
            <a:alphaModFix/>
          </a:blip>
          <a:srcRect/>
          <a:stretch/>
        </p:blipFill>
        <p:spPr>
          <a:xfrm>
            <a:off x="6986954" y="1915476"/>
            <a:ext cx="9003421" cy="6037781"/>
          </a:xfrm>
          <a:prstGeom prst="rect">
            <a:avLst/>
          </a:prstGeom>
          <a:noFill/>
          <a:ln>
            <a:noFill/>
          </a:ln>
        </p:spPr>
      </p:pic>
      <p:sp>
        <p:nvSpPr>
          <p:cNvPr id="405" name="Google Shape;405;p37"/>
          <p:cNvSpPr txBox="1"/>
          <p:nvPr/>
        </p:nvSpPr>
        <p:spPr>
          <a:xfrm>
            <a:off x="1293446" y="2824065"/>
            <a:ext cx="4945224" cy="2800767"/>
          </a:xfrm>
          <a:prstGeom prst="rect">
            <a:avLst/>
          </a:prstGeom>
          <a:noFill/>
          <a:ln w="19050" cap="flat" cmpd="sng">
            <a:solidFill>
              <a:srgbClr val="FA7114"/>
            </a:solidFill>
            <a:prstDash val="solid"/>
            <a:round/>
            <a:headEnd type="none" w="sm" len="sm"/>
            <a:tailEnd type="none" w="sm" len="sm"/>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342900" indent="-342900">
              <a:buClr>
                <a:srgbClr val="3F3F3F"/>
              </a:buClr>
              <a:buSzPts val="2200"/>
              <a:buChar char="•"/>
              <a:defRPr sz="2200">
                <a:solidFill>
                  <a:srgbClr val="3F3F3F"/>
                </a:solidFill>
                <a:latin typeface="Open Sans"/>
                <a:ea typeface="Open Sans"/>
                <a:cs typeface="Open Sans"/>
              </a:defRPr>
            </a:lvl1pPr>
          </a:lstStyle>
          <a:p>
            <a:r>
              <a:rPr lang="en-US" dirty="0">
                <a:sym typeface="Open Sans"/>
              </a:rPr>
              <a:t>Once you have configured slave node, log on to the slave machine and open the slave node browser screen as shown here:</a:t>
            </a:r>
            <a:endParaRPr dirty="0"/>
          </a:p>
          <a:p>
            <a:endParaRPr dirty="0">
              <a:sym typeface="Open Sans"/>
            </a:endParaRPr>
          </a:p>
          <a:p>
            <a:r>
              <a:rPr lang="en-US" dirty="0">
                <a:sym typeface="Open Sans"/>
              </a:rPr>
              <a:t>Click on the orange Launch button to start the node.</a:t>
            </a:r>
            <a:endParaRPr dirty="0"/>
          </a:p>
        </p:txBody>
      </p:sp>
      <p:pic>
        <p:nvPicPr>
          <p:cNvPr id="406" name="Google Shape;406;p37"/>
          <p:cNvPicPr preferRelativeResize="0"/>
          <p:nvPr/>
        </p:nvPicPr>
        <p:blipFill rotWithShape="1">
          <a:blip r:embed="rId4">
            <a:alphaModFix/>
          </a:blip>
          <a:srcRect t="6807" b="6798"/>
          <a:stretch/>
        </p:blipFill>
        <p:spPr>
          <a:xfrm>
            <a:off x="999208" y="797822"/>
            <a:ext cx="14711773" cy="101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
          <p:cNvSpPr txBox="1">
            <a:spLocks noGrp="1"/>
          </p:cNvSpPr>
          <p:nvPr>
            <p:ph type="body" idx="1"/>
          </p:nvPr>
        </p:nvSpPr>
        <p:spPr>
          <a:xfrm>
            <a:off x="8730519" y="3982095"/>
            <a:ext cx="6519215" cy="589905"/>
          </a:xfrm>
          <a:prstGeom prst="rect">
            <a:avLst/>
          </a:prstGeom>
          <a:noFill/>
          <a:ln>
            <a:noFill/>
          </a:ln>
        </p:spPr>
        <p:txBody>
          <a:bodyPr spcFirstLastPara="1" wrap="square" lIns="0" tIns="0" rIns="0" bIns="0" anchor="ctr" anchorCtr="0">
            <a:spAutoFit/>
          </a:bodyPr>
          <a:lstStyle/>
          <a:p>
            <a:pPr marL="457200" lvl="0" indent="0" algn="l" rtl="0">
              <a:lnSpc>
                <a:spcPct val="120000"/>
              </a:lnSpc>
              <a:spcBef>
                <a:spcPts val="1000"/>
              </a:spcBef>
              <a:spcAft>
                <a:spcPts val="0"/>
              </a:spcAft>
              <a:buSzPts val="2800"/>
              <a:buNone/>
            </a:pPr>
            <a:r>
              <a:rPr lang="en-US" sz="3000" dirty="0">
                <a:solidFill>
                  <a:srgbClr val="3F3F3F"/>
                </a:solidFill>
              </a:rPr>
              <a:t>Distributed System in Jenkins</a:t>
            </a:r>
            <a:endParaRPr sz="3000" dirty="0">
              <a:solidFill>
                <a:srgbClr val="3F3F3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a:t>Configuring Slave Machine with Java Web Start</a:t>
            </a:r>
            <a:endParaRPr/>
          </a:p>
        </p:txBody>
      </p:sp>
      <p:pic>
        <p:nvPicPr>
          <p:cNvPr id="413" name="Google Shape;413;p38"/>
          <p:cNvPicPr preferRelativeResize="0"/>
          <p:nvPr/>
        </p:nvPicPr>
        <p:blipFill rotWithShape="1">
          <a:blip r:embed="rId3">
            <a:alphaModFix/>
          </a:blip>
          <a:srcRect/>
          <a:stretch/>
        </p:blipFill>
        <p:spPr>
          <a:xfrm>
            <a:off x="10226026" y="1511851"/>
            <a:ext cx="5169483" cy="3538335"/>
          </a:xfrm>
          <a:prstGeom prst="rect">
            <a:avLst/>
          </a:prstGeom>
          <a:noFill/>
          <a:ln>
            <a:noFill/>
          </a:ln>
        </p:spPr>
      </p:pic>
      <p:sp>
        <p:nvSpPr>
          <p:cNvPr id="414" name="Google Shape;414;p38"/>
          <p:cNvSpPr txBox="1"/>
          <p:nvPr/>
        </p:nvSpPr>
        <p:spPr>
          <a:xfrm>
            <a:off x="1269999" y="2578554"/>
            <a:ext cx="7686431" cy="4536955"/>
          </a:xfrm>
          <a:prstGeom prst="roundRect">
            <a:avLst>
              <a:gd name="adj" fmla="val 2322"/>
            </a:avLst>
          </a:prstGeom>
          <a:noFill/>
          <a:ln w="19050" cap="flat" cmpd="sng">
            <a:solidFill>
              <a:srgbClr val="FA7114"/>
            </a:solidFill>
            <a:prstDash val="solid"/>
            <a:round/>
            <a:headEnd type="none" w="sm" len="sm"/>
            <a:tailEnd type="none" w="sm" len="sm"/>
          </a:ln>
        </p:spPr>
        <p:txBody>
          <a:bodyPr spcFirstLastPara="1" wrap="square" lIns="91425" tIns="45700" rIns="91425" bIns="45700" anchor="ctr" anchorCtr="0">
            <a:sp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slave node is opened in a new window as shown in the figure:</a:t>
            </a:r>
            <a:endParaRPr sz="1400" b="0" i="0" u="none" strike="noStrike" cap="none">
              <a:solidFill>
                <a:srgbClr val="3F3F3F"/>
              </a:solidFill>
              <a:latin typeface="Arial"/>
              <a:ea typeface="Arial"/>
              <a:cs typeface="Arial"/>
              <a:sym typeface="Arial"/>
            </a:endParaRPr>
          </a:p>
          <a:p>
            <a:pPr marL="482600" marR="0" lvl="0" indent="-203200" algn="l" rtl="0">
              <a:lnSpc>
                <a:spcPct val="100000"/>
              </a:lnSpc>
              <a:spcBef>
                <a:spcPts val="0"/>
              </a:spcBef>
              <a:spcAft>
                <a:spcPts val="0"/>
              </a:spcAft>
              <a:buClr>
                <a:srgbClr val="3F3F3F"/>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is recommended to use Firefox or Chrome with Java Web Start as Internet Explorer may require additional browser level configurations.</a:t>
            </a:r>
            <a:endParaRPr sz="1400" b="0" i="0" u="none" strike="noStrike" cap="none">
              <a:solidFill>
                <a:srgbClr val="3F3F3F"/>
              </a:solidFill>
              <a:latin typeface="Arial"/>
              <a:ea typeface="Arial"/>
              <a:cs typeface="Arial"/>
              <a:sym typeface="Arial"/>
            </a:endParaRPr>
          </a:p>
          <a:p>
            <a:pPr marL="482600" marR="0" lvl="0" indent="-203200" algn="l" rtl="0">
              <a:lnSpc>
                <a:spcPct val="100000"/>
              </a:lnSpc>
              <a:spcBef>
                <a:spcPts val="0"/>
              </a:spcBef>
              <a:spcAft>
                <a:spcPts val="0"/>
              </a:spcAft>
              <a:buClr>
                <a:srgbClr val="3F3F3F"/>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If security is activated on the Jenkins server, Jenkins will communicate with the slave on a specific nonstandard port.</a:t>
            </a:r>
            <a:endParaRPr sz="1400" b="0" i="0" u="none" strike="noStrike" cap="none">
              <a:solidFill>
                <a:srgbClr val="3F3F3F"/>
              </a:solidFill>
              <a:latin typeface="Arial"/>
              <a:ea typeface="Arial"/>
              <a:cs typeface="Arial"/>
              <a:sym typeface="Arial"/>
            </a:endParaRPr>
          </a:p>
          <a:p>
            <a:pPr marL="482600" marR="0" lvl="0" indent="-203200" algn="l" rtl="0">
              <a:lnSpc>
                <a:spcPct val="100000"/>
              </a:lnSpc>
              <a:spcBef>
                <a:spcPts val="0"/>
              </a:spcBef>
              <a:spcAft>
                <a:spcPts val="0"/>
              </a:spcAft>
              <a:buClr>
                <a:srgbClr val="3F3F3F"/>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highlight>
                  <a:srgbClr val="FFFFFF"/>
                </a:highlight>
                <a:latin typeface="Open Sans"/>
                <a:ea typeface="Open Sans"/>
                <a:cs typeface="Open Sans"/>
                <a:sym typeface="Open Sans"/>
              </a:rPr>
              <a:t>If there is any issue with the port, slave won't open and it prompts the following message on the screen:</a:t>
            </a:r>
            <a:endParaRPr sz="2200" b="0" i="0" u="none" strike="noStrike" cap="none">
              <a:solidFill>
                <a:srgbClr val="3F3F3F"/>
              </a:solidFill>
              <a:latin typeface="Open Sans"/>
              <a:ea typeface="Open Sans"/>
              <a:cs typeface="Open Sans"/>
              <a:sym typeface="Open Sans"/>
            </a:endParaRPr>
          </a:p>
        </p:txBody>
      </p:sp>
      <p:pic>
        <p:nvPicPr>
          <p:cNvPr id="415" name="Google Shape;415;p38"/>
          <p:cNvPicPr preferRelativeResize="0"/>
          <p:nvPr/>
        </p:nvPicPr>
        <p:blipFill rotWithShape="1">
          <a:blip r:embed="rId4">
            <a:alphaModFix/>
          </a:blip>
          <a:srcRect/>
          <a:stretch/>
        </p:blipFill>
        <p:spPr>
          <a:xfrm>
            <a:off x="10002625" y="5314673"/>
            <a:ext cx="5616283" cy="2866127"/>
          </a:xfrm>
          <a:prstGeom prst="rect">
            <a:avLst/>
          </a:prstGeom>
          <a:noFill/>
          <a:ln>
            <a:noFill/>
          </a:ln>
        </p:spPr>
      </p:pic>
      <p:pic>
        <p:nvPicPr>
          <p:cNvPr id="416" name="Google Shape;416;p38"/>
          <p:cNvPicPr preferRelativeResize="0"/>
          <p:nvPr/>
        </p:nvPicPr>
        <p:blipFill rotWithShape="1">
          <a:blip r:embed="rId5">
            <a:alphaModFix/>
          </a:blip>
          <a:srcRect t="6807" b="6798"/>
          <a:stretch/>
        </p:blipFill>
        <p:spPr>
          <a:xfrm>
            <a:off x="999208" y="797822"/>
            <a:ext cx="14711773" cy="101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a:t>Installing a Jenkins Slave as a Windows Service</a:t>
            </a:r>
            <a:endParaRPr/>
          </a:p>
        </p:txBody>
      </p:sp>
      <p:pic>
        <p:nvPicPr>
          <p:cNvPr id="423" name="Google Shape;423;p39"/>
          <p:cNvPicPr preferRelativeResize="0"/>
          <p:nvPr/>
        </p:nvPicPr>
        <p:blipFill rotWithShape="1">
          <a:blip r:embed="rId3">
            <a:alphaModFix/>
          </a:blip>
          <a:srcRect/>
          <a:stretch/>
        </p:blipFill>
        <p:spPr>
          <a:xfrm>
            <a:off x="9930847" y="3302182"/>
            <a:ext cx="5128760" cy="3426180"/>
          </a:xfrm>
          <a:prstGeom prst="rect">
            <a:avLst/>
          </a:prstGeom>
          <a:noFill/>
          <a:ln>
            <a:noFill/>
          </a:ln>
        </p:spPr>
      </p:pic>
      <p:sp>
        <p:nvSpPr>
          <p:cNvPr id="424" name="Google Shape;424;p39"/>
          <p:cNvSpPr/>
          <p:nvPr/>
        </p:nvSpPr>
        <p:spPr>
          <a:xfrm>
            <a:off x="1922106" y="1298424"/>
            <a:ext cx="13137501"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highlight>
                  <a:srgbClr val="FFFFFF"/>
                </a:highlight>
                <a:latin typeface="Open Sans"/>
                <a:ea typeface="Open Sans"/>
                <a:cs typeface="Open Sans"/>
                <a:sym typeface="Open Sans"/>
              </a:rPr>
              <a:t>Once the slave is up and running on the Windows machine, you can also install it as a Windows service by selecting the </a:t>
            </a:r>
            <a:r>
              <a:rPr lang="en-US" sz="2200" b="1" i="0" u="none" strike="noStrike" cap="none" dirty="0">
                <a:solidFill>
                  <a:srgbClr val="3F3F3F"/>
                </a:solidFill>
                <a:highlight>
                  <a:srgbClr val="FFFFFF"/>
                </a:highlight>
                <a:latin typeface="Open Sans"/>
                <a:ea typeface="Open Sans"/>
                <a:cs typeface="Open Sans"/>
                <a:sym typeface="Open Sans"/>
              </a:rPr>
              <a:t>Install as Windows Service</a:t>
            </a:r>
            <a:r>
              <a:rPr lang="en-US" sz="2200" b="0" i="0" u="none" strike="noStrike" cap="none" dirty="0">
                <a:solidFill>
                  <a:srgbClr val="3F3F3F"/>
                </a:solidFill>
                <a:highlight>
                  <a:srgbClr val="FFFFFF"/>
                </a:highlight>
                <a:latin typeface="Open Sans"/>
                <a:ea typeface="Open Sans"/>
                <a:cs typeface="Open Sans"/>
                <a:sym typeface="Open Sans"/>
              </a:rPr>
              <a:t> menu option in the File menu of the slave agent window</a:t>
            </a:r>
            <a:endParaRPr sz="2200" b="0" i="0" u="none" strike="noStrike" cap="none" dirty="0">
              <a:solidFill>
                <a:srgbClr val="3F3F3F"/>
              </a:solidFill>
              <a:latin typeface="Open Sans"/>
              <a:ea typeface="Open Sans"/>
              <a:cs typeface="Open Sans"/>
              <a:sym typeface="Open Sans"/>
            </a:endParaRPr>
          </a:p>
        </p:txBody>
      </p:sp>
      <p:sp>
        <p:nvSpPr>
          <p:cNvPr id="425" name="Google Shape;425;p39"/>
          <p:cNvSpPr/>
          <p:nvPr/>
        </p:nvSpPr>
        <p:spPr>
          <a:xfrm>
            <a:off x="1270000" y="3584518"/>
            <a:ext cx="7365280" cy="1974964"/>
          </a:xfrm>
          <a:prstGeom prst="roundRect">
            <a:avLst>
              <a:gd name="adj" fmla="val 5982"/>
            </a:avLst>
          </a:prstGeom>
          <a:noFill/>
          <a:ln w="19050" cap="flat" cmpd="sng">
            <a:solidFill>
              <a:srgbClr val="FA7114"/>
            </a:solidFill>
            <a:prstDash val="solid"/>
            <a:round/>
            <a:headEnd type="none" w="sm" len="sm"/>
            <a:tailEnd type="none" w="sm" len="sm"/>
          </a:ln>
        </p:spPr>
        <p:txBody>
          <a:bodyPr spcFirstLastPara="1" wrap="square" lIns="91425" tIns="45700" rIns="91425" bIns="45700" anchor="ctr" anchorCtr="0">
            <a:spAutoFit/>
          </a:bodyPr>
          <a:lstStyle/>
          <a:p>
            <a:pPr marL="342900" indent="-342900">
              <a:buClr>
                <a:srgbClr val="3F3F3F"/>
              </a:buClr>
              <a:buSzPts val="2200"/>
              <a:buChar char="•"/>
            </a:pPr>
            <a:endParaRPr sz="2200" dirty="0">
              <a:solidFill>
                <a:srgbClr val="3F3F3F"/>
              </a:solidFill>
              <a:latin typeface="Open Sans"/>
              <a:ea typeface="Open Sans"/>
              <a:cs typeface="Open Sans"/>
              <a:sym typeface="Open Sans"/>
            </a:endParaRPr>
          </a:p>
          <a:p>
            <a:pPr marL="342900" indent="-342900">
              <a:buClr>
                <a:srgbClr val="3F3F3F"/>
              </a:buClr>
              <a:buSzPts val="2200"/>
              <a:buChar char="•"/>
            </a:pPr>
            <a:r>
              <a:rPr lang="en-US" sz="2200" dirty="0">
                <a:solidFill>
                  <a:srgbClr val="3F3F3F"/>
                </a:solidFill>
                <a:latin typeface="Open Sans"/>
                <a:ea typeface="Open Sans"/>
                <a:cs typeface="Open Sans"/>
                <a:sym typeface="Open Sans"/>
              </a:rPr>
              <a:t>Jenkins slave node will start automatically whenever the machine starts up after the installation.</a:t>
            </a:r>
            <a:endParaRPr sz="2200" dirty="0">
              <a:solidFill>
                <a:srgbClr val="3F3F3F"/>
              </a:solidFill>
              <a:latin typeface="Open Sans"/>
              <a:ea typeface="Open Sans"/>
              <a:cs typeface="Open Sans"/>
            </a:endParaRPr>
          </a:p>
          <a:p>
            <a:pPr marL="342900" indent="-342900">
              <a:buClr>
                <a:srgbClr val="3F3F3F"/>
              </a:buClr>
              <a:buSzPts val="2200"/>
              <a:buChar char="•"/>
            </a:pPr>
            <a:endParaRPr sz="2200" dirty="0">
              <a:solidFill>
                <a:srgbClr val="3F3F3F"/>
              </a:solidFill>
              <a:latin typeface="Open Sans"/>
              <a:ea typeface="Open Sans"/>
              <a:cs typeface="Open Sans"/>
              <a:sym typeface="Open Sans"/>
            </a:endParaRPr>
          </a:p>
        </p:txBody>
      </p:sp>
      <p:pic>
        <p:nvPicPr>
          <p:cNvPr id="426" name="Google Shape;426;p39"/>
          <p:cNvPicPr preferRelativeResize="0"/>
          <p:nvPr/>
        </p:nvPicPr>
        <p:blipFill rotWithShape="1">
          <a:blip r:embed="rId4">
            <a:alphaModFix/>
          </a:blip>
          <a:srcRect t="6807" b="6798"/>
          <a:stretch/>
        </p:blipFill>
        <p:spPr>
          <a:xfrm>
            <a:off x="2828508" y="797822"/>
            <a:ext cx="11053173" cy="101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a:t>Starting a Windows Slave as a Remote Service</a:t>
            </a:r>
            <a:endParaRPr/>
          </a:p>
        </p:txBody>
      </p:sp>
      <p:sp>
        <p:nvSpPr>
          <p:cNvPr id="433" name="Google Shape;433;p40"/>
          <p:cNvSpPr/>
          <p:nvPr/>
        </p:nvSpPr>
        <p:spPr>
          <a:xfrm>
            <a:off x="1786343" y="1282364"/>
            <a:ext cx="13137501"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Jenkins can be also used to control and operate remotely on the slave machine.</a:t>
            </a:r>
            <a:endParaRPr sz="2200" b="0" i="0" u="none" strike="noStrike" cap="none" dirty="0">
              <a:solidFill>
                <a:srgbClr val="3F3F3F"/>
              </a:solidFill>
              <a:latin typeface="Open Sans"/>
              <a:ea typeface="Open Sans"/>
              <a:cs typeface="Open Sans"/>
              <a:sym typeface="Open Sans"/>
            </a:endParaRPr>
          </a:p>
        </p:txBody>
      </p:sp>
      <p:pic>
        <p:nvPicPr>
          <p:cNvPr id="434" name="Google Shape;434;p40"/>
          <p:cNvPicPr preferRelativeResize="0"/>
          <p:nvPr/>
        </p:nvPicPr>
        <p:blipFill rotWithShape="1">
          <a:blip r:embed="rId3">
            <a:alphaModFix/>
          </a:blip>
          <a:srcRect/>
          <a:stretch/>
        </p:blipFill>
        <p:spPr>
          <a:xfrm>
            <a:off x="5809302" y="2442481"/>
            <a:ext cx="10183033" cy="4575449"/>
          </a:xfrm>
          <a:prstGeom prst="rect">
            <a:avLst/>
          </a:prstGeom>
          <a:noFill/>
          <a:ln>
            <a:noFill/>
          </a:ln>
        </p:spPr>
      </p:pic>
      <p:sp>
        <p:nvSpPr>
          <p:cNvPr id="435" name="Google Shape;435;p40"/>
          <p:cNvSpPr/>
          <p:nvPr/>
        </p:nvSpPr>
        <p:spPr>
          <a:xfrm>
            <a:off x="1270000" y="2200031"/>
            <a:ext cx="4323069" cy="4884614"/>
          </a:xfrm>
          <a:prstGeom prst="roundRect">
            <a:avLst>
              <a:gd name="adj" fmla="val 3108"/>
            </a:avLst>
          </a:prstGeom>
          <a:noFill/>
          <a:ln w="19050" cap="flat" cmpd="sng">
            <a:solidFill>
              <a:srgbClr val="FA7114"/>
            </a:solidFill>
            <a:prstDash val="solid"/>
            <a:round/>
            <a:headEnd type="none" w="sm" len="sm"/>
            <a:tailEnd type="none" w="sm" len="sm"/>
          </a:ln>
        </p:spPr>
        <p:txBody>
          <a:bodyPr spcFirstLastPara="1" wrap="square" lIns="91425" tIns="45700" rIns="91425" bIns="45700" anchor="ctr" anchorCtr="0">
            <a:spAutoFit/>
          </a:bodyPr>
          <a:lstStyle/>
          <a:p>
            <a:pPr marL="342900" indent="-342900">
              <a:buClr>
                <a:srgbClr val="3F3F3F"/>
              </a:buClr>
              <a:buSzPts val="2200"/>
              <a:buChar char="•"/>
            </a:pPr>
            <a:r>
              <a:rPr lang="en-US" sz="2200" dirty="0">
                <a:solidFill>
                  <a:srgbClr val="3F3F3F"/>
                </a:solidFill>
                <a:latin typeface="Open Sans"/>
                <a:ea typeface="Open Sans"/>
                <a:cs typeface="Open Sans"/>
                <a:sym typeface="Open Sans"/>
              </a:rPr>
              <a:t>While creating a node, choose Let Jenkins control this Windows slave as a Windows service and provide the username and password to the slave machine.</a:t>
            </a:r>
            <a:endParaRPr sz="2200" dirty="0">
              <a:solidFill>
                <a:srgbClr val="3F3F3F"/>
              </a:solidFill>
              <a:latin typeface="Open Sans"/>
              <a:ea typeface="Open Sans"/>
              <a:cs typeface="Open Sans"/>
            </a:endParaRPr>
          </a:p>
          <a:p>
            <a:pPr marL="342900" indent="-342900">
              <a:buClr>
                <a:srgbClr val="3F3F3F"/>
              </a:buClr>
              <a:buSzPts val="2200"/>
              <a:buChar char="•"/>
            </a:pPr>
            <a:endParaRPr sz="2200" dirty="0">
              <a:solidFill>
                <a:srgbClr val="3F3F3F"/>
              </a:solidFill>
              <a:latin typeface="Open Sans"/>
              <a:ea typeface="Open Sans"/>
              <a:cs typeface="Open Sans"/>
              <a:sym typeface="Open Sans"/>
            </a:endParaRPr>
          </a:p>
          <a:p>
            <a:pPr marL="342900" indent="-342900">
              <a:buClr>
                <a:srgbClr val="3F3F3F"/>
              </a:buClr>
              <a:buSzPts val="2200"/>
              <a:buChar char="•"/>
            </a:pPr>
            <a:r>
              <a:rPr lang="en-US" sz="2200" dirty="0">
                <a:solidFill>
                  <a:srgbClr val="3F3F3F"/>
                </a:solidFill>
                <a:latin typeface="Open Sans"/>
                <a:ea typeface="Open Sans"/>
                <a:cs typeface="Open Sans"/>
                <a:sym typeface="Open Sans"/>
              </a:rPr>
              <a:t>Make sure that the username of the slave machine is same as the hostname of the slave machine.</a:t>
            </a:r>
            <a:endParaRPr sz="2200" dirty="0">
              <a:solidFill>
                <a:srgbClr val="3F3F3F"/>
              </a:solidFill>
              <a:latin typeface="Open Sans"/>
              <a:ea typeface="Open Sans"/>
              <a:cs typeface="Open Sans"/>
              <a:sym typeface="Open Sans"/>
            </a:endParaRPr>
          </a:p>
        </p:txBody>
      </p:sp>
      <p:pic>
        <p:nvPicPr>
          <p:cNvPr id="436" name="Google Shape;436;p40"/>
          <p:cNvPicPr preferRelativeResize="0"/>
          <p:nvPr/>
        </p:nvPicPr>
        <p:blipFill rotWithShape="1">
          <a:blip r:embed="rId4">
            <a:alphaModFix/>
          </a:blip>
          <a:srcRect t="6807" b="6798"/>
          <a:stretch/>
        </p:blipFill>
        <p:spPr>
          <a:xfrm>
            <a:off x="999208" y="797822"/>
            <a:ext cx="14711773" cy="101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a:t>Associating a Build Job with a Slave or Group of Slaves</a:t>
            </a:r>
            <a:endParaRPr/>
          </a:p>
        </p:txBody>
      </p:sp>
      <p:sp>
        <p:nvSpPr>
          <p:cNvPr id="443" name="Google Shape;443;p41"/>
          <p:cNvSpPr/>
          <p:nvPr/>
        </p:nvSpPr>
        <p:spPr>
          <a:xfrm>
            <a:off x="946938" y="1292892"/>
            <a:ext cx="14738539"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By default, Jenkins uses the first available slave node for optimal overall turn-around time. However, you can also configure Jenkins to use a particular slave machine to build jobs. </a:t>
            </a:r>
            <a:endParaRPr sz="2200" b="0" i="0" u="none" strike="noStrike" cap="none" dirty="0">
              <a:solidFill>
                <a:srgbClr val="3F3F3F"/>
              </a:solidFill>
              <a:latin typeface="Open Sans"/>
              <a:ea typeface="Open Sans"/>
              <a:cs typeface="Open Sans"/>
              <a:sym typeface="Open Sans"/>
            </a:endParaRPr>
          </a:p>
        </p:txBody>
      </p:sp>
      <p:pic>
        <p:nvPicPr>
          <p:cNvPr id="444" name="Google Shape;444;p41"/>
          <p:cNvPicPr preferRelativeResize="0"/>
          <p:nvPr/>
        </p:nvPicPr>
        <p:blipFill rotWithShape="1">
          <a:blip r:embed="rId3">
            <a:alphaModFix/>
          </a:blip>
          <a:srcRect/>
          <a:stretch/>
        </p:blipFill>
        <p:spPr>
          <a:xfrm>
            <a:off x="6914701" y="2912531"/>
            <a:ext cx="8534400" cy="4733925"/>
          </a:xfrm>
          <a:prstGeom prst="rect">
            <a:avLst/>
          </a:prstGeom>
          <a:noFill/>
          <a:ln>
            <a:noFill/>
          </a:ln>
        </p:spPr>
      </p:pic>
      <p:sp>
        <p:nvSpPr>
          <p:cNvPr id="445" name="Google Shape;445;p41"/>
          <p:cNvSpPr/>
          <p:nvPr/>
        </p:nvSpPr>
        <p:spPr>
          <a:xfrm>
            <a:off x="1270000" y="3286861"/>
            <a:ext cx="5266613" cy="3847817"/>
          </a:xfrm>
          <a:prstGeom prst="roundRect">
            <a:avLst>
              <a:gd name="adj" fmla="val 3262"/>
            </a:avLst>
          </a:prstGeom>
          <a:noFill/>
          <a:ln w="19050" cap="flat" cmpd="sng">
            <a:solidFill>
              <a:srgbClr val="FA7114"/>
            </a:solidFill>
            <a:prstDash val="solid"/>
            <a:round/>
            <a:headEnd type="none" w="sm" len="sm"/>
            <a:tailEnd type="none" w="sm" len="sm"/>
          </a:ln>
        </p:spPr>
        <p:txBody>
          <a:bodyPr spcFirstLastPara="1" wrap="square" lIns="91425" tIns="45700" rIns="91425" bIns="45700" anchor="ctr" anchorCtr="0">
            <a:spAutoFit/>
          </a:bodyPr>
          <a:lstStyle/>
          <a:p>
            <a:pPr marL="342900" indent="-342900">
              <a:buClr>
                <a:srgbClr val="3F3F3F"/>
              </a:buClr>
              <a:buSzPts val="2200"/>
              <a:buChar char="•"/>
            </a:pPr>
            <a:r>
              <a:rPr lang="en-US" sz="2200">
                <a:solidFill>
                  <a:srgbClr val="3F3F3F"/>
                </a:solidFill>
                <a:latin typeface="Open Sans"/>
                <a:ea typeface="Open Sans"/>
                <a:cs typeface="Open Sans"/>
                <a:sym typeface="Open Sans"/>
              </a:rPr>
              <a:t>Select the Restrict where this project can be run checkbox in the build configuration page.</a:t>
            </a:r>
            <a:endParaRPr sz="2200">
              <a:solidFill>
                <a:srgbClr val="3F3F3F"/>
              </a:solidFill>
              <a:latin typeface="Open Sans"/>
              <a:ea typeface="Open Sans"/>
              <a:cs typeface="Open Sans"/>
            </a:endParaRPr>
          </a:p>
          <a:p>
            <a:pPr marL="342900" indent="-342900">
              <a:buClr>
                <a:srgbClr val="3F3F3F"/>
              </a:buClr>
              <a:buSzPts val="2200"/>
              <a:buChar char="•"/>
            </a:pPr>
            <a:endParaRPr sz="2200">
              <a:solidFill>
                <a:srgbClr val="3F3F3F"/>
              </a:solidFill>
              <a:latin typeface="Open Sans"/>
              <a:ea typeface="Open Sans"/>
              <a:cs typeface="Open Sans"/>
              <a:sym typeface="Open Sans"/>
            </a:endParaRPr>
          </a:p>
          <a:p>
            <a:pPr marL="342900" indent="-342900">
              <a:buClr>
                <a:srgbClr val="3F3F3F"/>
              </a:buClr>
              <a:buSzPts val="2200"/>
              <a:buChar char="•"/>
            </a:pPr>
            <a:r>
              <a:rPr lang="en-US" sz="2200">
                <a:solidFill>
                  <a:srgbClr val="3F3F3F"/>
                </a:solidFill>
                <a:latin typeface="Open Sans"/>
                <a:ea typeface="Open Sans"/>
                <a:cs typeface="Open Sans"/>
                <a:sym typeface="Open Sans"/>
              </a:rPr>
              <a:t>Enter the name of the machine or a label of a group of machines in the Label Expression field.</a:t>
            </a:r>
            <a:endParaRPr sz="2200">
              <a:solidFill>
                <a:srgbClr val="3F3F3F"/>
              </a:solidFill>
              <a:latin typeface="Open Sans"/>
              <a:ea typeface="Open Sans"/>
              <a:cs typeface="Open Sans"/>
            </a:endParaRPr>
          </a:p>
          <a:p>
            <a:pPr marL="342900" indent="-342900">
              <a:buClr>
                <a:srgbClr val="3F3F3F"/>
              </a:buClr>
              <a:buSzPts val="2200"/>
              <a:buChar char="•"/>
            </a:pPr>
            <a:endParaRPr sz="2200">
              <a:solidFill>
                <a:srgbClr val="3F3F3F"/>
              </a:solidFill>
              <a:latin typeface="Open Sans"/>
              <a:ea typeface="Open Sans"/>
              <a:cs typeface="Open Sans"/>
              <a:sym typeface="Open Sans"/>
            </a:endParaRPr>
          </a:p>
          <a:p>
            <a:pPr marL="342900" indent="-342900">
              <a:buClr>
                <a:srgbClr val="3F3F3F"/>
              </a:buClr>
              <a:buSzPts val="2200"/>
              <a:buChar char="•"/>
            </a:pPr>
            <a:r>
              <a:rPr lang="en-US" sz="2200">
                <a:solidFill>
                  <a:srgbClr val="3F3F3F"/>
                </a:solidFill>
                <a:latin typeface="Open Sans"/>
                <a:ea typeface="Open Sans"/>
                <a:cs typeface="Open Sans"/>
                <a:sym typeface="Open Sans"/>
              </a:rPr>
              <a:t>Select the machine from the dropdown list.</a:t>
            </a:r>
            <a:endParaRPr sz="2200">
              <a:solidFill>
                <a:srgbClr val="3F3F3F"/>
              </a:solidFill>
              <a:latin typeface="Open Sans"/>
              <a:ea typeface="Open Sans"/>
              <a:cs typeface="Open Sans"/>
            </a:endParaRPr>
          </a:p>
        </p:txBody>
      </p:sp>
      <p:sp>
        <p:nvSpPr>
          <p:cNvPr id="446" name="Google Shape;446;p41"/>
          <p:cNvSpPr txBox="1"/>
          <p:nvPr/>
        </p:nvSpPr>
        <p:spPr>
          <a:xfrm>
            <a:off x="1270000" y="2634408"/>
            <a:ext cx="4297500" cy="41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rgbClr val="3F3F3F"/>
                </a:solidFill>
                <a:latin typeface="Open Sans"/>
                <a:ea typeface="Open Sans"/>
                <a:cs typeface="Open Sans"/>
                <a:sym typeface="Open Sans"/>
              </a:rPr>
              <a:t>Follow the steps below:</a:t>
            </a:r>
            <a:endParaRPr sz="1400" b="0" i="0" u="none" strike="noStrike" cap="none">
              <a:solidFill>
                <a:srgbClr val="3F3F3F"/>
              </a:solidFill>
              <a:latin typeface="Calibri"/>
              <a:ea typeface="Calibri"/>
              <a:cs typeface="Calibri"/>
              <a:sym typeface="Calibri"/>
            </a:endParaRPr>
          </a:p>
        </p:txBody>
      </p:sp>
      <p:pic>
        <p:nvPicPr>
          <p:cNvPr id="447" name="Google Shape;447;p41"/>
          <p:cNvPicPr preferRelativeResize="0"/>
          <p:nvPr/>
        </p:nvPicPr>
        <p:blipFill rotWithShape="1">
          <a:blip r:embed="rId4">
            <a:alphaModFix/>
          </a:blip>
          <a:srcRect t="6807" b="6798"/>
          <a:stretch/>
        </p:blipFill>
        <p:spPr>
          <a:xfrm>
            <a:off x="2828508" y="797822"/>
            <a:ext cx="11053172" cy="101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a:t>Node Monitoring</a:t>
            </a:r>
            <a:endParaRPr/>
          </a:p>
        </p:txBody>
      </p:sp>
      <p:sp>
        <p:nvSpPr>
          <p:cNvPr id="454" name="Google Shape;454;p42"/>
          <p:cNvSpPr/>
          <p:nvPr/>
        </p:nvSpPr>
        <p:spPr>
          <a:xfrm>
            <a:off x="970384" y="1292892"/>
            <a:ext cx="1494764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highlight>
                  <a:srgbClr val="FFFFFF"/>
                </a:highlight>
                <a:latin typeface="Open Sans"/>
                <a:ea typeface="Open Sans"/>
                <a:cs typeface="Open Sans"/>
                <a:sym typeface="Open Sans"/>
              </a:rPr>
              <a:t>The different ways Jenkins monitors the slave agents are:</a:t>
            </a:r>
            <a:endParaRPr sz="2200" b="0" i="0" u="none" strike="noStrike" cap="none" dirty="0">
              <a:solidFill>
                <a:srgbClr val="3F3F3F"/>
              </a:solidFill>
              <a:latin typeface="Open Sans"/>
              <a:ea typeface="Open Sans"/>
              <a:cs typeface="Open Sans"/>
              <a:sym typeface="Open Sans"/>
            </a:endParaRPr>
          </a:p>
        </p:txBody>
      </p:sp>
      <p:sp>
        <p:nvSpPr>
          <p:cNvPr id="455" name="Google Shape;455;p42"/>
          <p:cNvSpPr/>
          <p:nvPr/>
        </p:nvSpPr>
        <p:spPr>
          <a:xfrm>
            <a:off x="1279647" y="1921452"/>
            <a:ext cx="14634549" cy="2431394"/>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3F3F3F"/>
              </a:buClr>
              <a:buSzPts val="2200"/>
              <a:buFont typeface="Arial"/>
              <a:buAutoNum type="arabicPeriod"/>
            </a:pPr>
            <a:r>
              <a:rPr lang="en-US" sz="2200" b="0" i="0" u="none" strike="noStrike" cap="none"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Response time: A slow response time can indicate either a network problem or that the slave machine        is down. </a:t>
            </a:r>
          </a:p>
          <a:p>
            <a:pPr marL="457200" marR="0" lvl="0" indent="-457200" algn="l" rtl="0">
              <a:lnSpc>
                <a:spcPct val="100000"/>
              </a:lnSpc>
              <a:spcBef>
                <a:spcPts val="0"/>
              </a:spcBef>
              <a:spcAft>
                <a:spcPts val="0"/>
              </a:spcAft>
              <a:buClr>
                <a:srgbClr val="3F3F3F"/>
              </a:buClr>
              <a:buSzPts val="2200"/>
              <a:buFont typeface="Arial"/>
              <a:buAutoNum type="arabicPeriod"/>
            </a:pPr>
            <a:endParaRPr sz="1000" b="0" i="0" u="none" strike="noStrike" cap="none"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endParaRPr>
          </a:p>
          <a:p>
            <a:pPr marL="457200" marR="0" lvl="0" indent="-457200" algn="l" rtl="0">
              <a:lnSpc>
                <a:spcPct val="100000"/>
              </a:lnSpc>
              <a:spcBef>
                <a:spcPts val="0"/>
              </a:spcBef>
              <a:spcAft>
                <a:spcPts val="0"/>
              </a:spcAft>
              <a:buClr>
                <a:srgbClr val="3F3F3F"/>
              </a:buClr>
              <a:buSzPts val="2200"/>
              <a:buFont typeface="Arial"/>
              <a:buAutoNum type="arabicPeriod"/>
            </a:pPr>
            <a:r>
              <a:rPr lang="en-US" sz="2200" b="0" i="0" u="none" strike="noStrike" cap="none"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Disk space: Temporary directory space and swap space are available to the Jenkins user on the slave machine based on the complexity and agenda of build jobs.</a:t>
            </a:r>
          </a:p>
          <a:p>
            <a:pPr marL="457200" marR="0" lvl="0" indent="-457200" algn="l" rtl="0">
              <a:lnSpc>
                <a:spcPct val="100000"/>
              </a:lnSpc>
              <a:spcBef>
                <a:spcPts val="0"/>
              </a:spcBef>
              <a:spcAft>
                <a:spcPts val="0"/>
              </a:spcAft>
              <a:buClr>
                <a:srgbClr val="3F3F3F"/>
              </a:buClr>
              <a:buSzPts val="2200"/>
              <a:buFont typeface="Arial"/>
              <a:buAutoNum type="arabicPeriod"/>
            </a:pPr>
            <a:endParaRPr sz="1000" b="0" i="0" u="none" strike="noStrike" cap="none"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endParaRPr>
          </a:p>
          <a:p>
            <a:pPr marL="457200" marR="0" lvl="0" indent="-457200" algn="l" rtl="0">
              <a:lnSpc>
                <a:spcPct val="100000"/>
              </a:lnSpc>
              <a:spcBef>
                <a:spcPts val="0"/>
              </a:spcBef>
              <a:spcAft>
                <a:spcPts val="0"/>
              </a:spcAft>
              <a:buClr>
                <a:srgbClr val="3F3F3F"/>
              </a:buClr>
              <a:buSzPts val="2200"/>
              <a:buFont typeface="Arial"/>
              <a:buAutoNum type="arabicPeriod"/>
            </a:pPr>
            <a:r>
              <a:rPr lang="en-US" sz="2200" b="0" i="0" u="none" strike="noStrike" cap="none"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System clocks synchronization: If the clocks are not correctly synchronized, errors can occur and incorrect reports may be generated.</a:t>
            </a:r>
            <a:endParaRPr sz="2200" b="0" i="0" u="none" strike="noStrike" cap="none"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456" name="Google Shape;456;p42"/>
          <p:cNvPicPr preferRelativeResize="0"/>
          <p:nvPr/>
        </p:nvPicPr>
        <p:blipFill rotWithShape="1">
          <a:blip r:embed="rId3">
            <a:alphaModFix/>
          </a:blip>
          <a:srcRect/>
          <a:stretch/>
        </p:blipFill>
        <p:spPr>
          <a:xfrm>
            <a:off x="2547278" y="4572000"/>
            <a:ext cx="11496968" cy="3854539"/>
          </a:xfrm>
          <a:prstGeom prst="rect">
            <a:avLst/>
          </a:prstGeom>
          <a:noFill/>
          <a:ln w="19050">
            <a:solidFill>
              <a:schemeClr val="tx1">
                <a:lumMod val="50000"/>
                <a:lumOff val="50000"/>
              </a:schemeClr>
            </a:solidFill>
          </a:ln>
        </p:spPr>
      </p:pic>
      <p:pic>
        <p:nvPicPr>
          <p:cNvPr id="457" name="Google Shape;457;p42"/>
          <p:cNvPicPr preferRelativeResize="0"/>
          <p:nvPr/>
        </p:nvPicPr>
        <p:blipFill rotWithShape="1">
          <a:blip r:embed="rId4">
            <a:alphaModFix/>
          </a:blip>
          <a:srcRect t="6807" b="6798"/>
          <a:stretch/>
        </p:blipFill>
        <p:spPr>
          <a:xfrm>
            <a:off x="5412734" y="797822"/>
            <a:ext cx="5672025" cy="101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g7b4e49b99c_0_137"/>
          <p:cNvSpPr txBox="1">
            <a:spLocks noGrp="1"/>
          </p:cNvSpPr>
          <p:nvPr>
            <p:ph type="title"/>
          </p:nvPr>
        </p:nvSpPr>
        <p:spPr>
          <a:xfrm>
            <a:off x="577003" y="1257300"/>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rPr>
              <a:t>Build Jobs with Slave Groups</a:t>
            </a:r>
            <a:endParaRPr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464" name="Google Shape;464;g7b4e49b99c_0_137"/>
          <p:cNvSpPr txBox="1">
            <a:spLocks noGrp="1"/>
          </p:cNvSpPr>
          <p:nvPr>
            <p:ph type="body" idx="1"/>
          </p:nvPr>
        </p:nvSpPr>
        <p:spPr>
          <a:xfrm>
            <a:off x="818595" y="2561450"/>
            <a:ext cx="12652200" cy="437789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700"/>
              <a:buNone/>
            </a:pPr>
            <a:r>
              <a:rPr lang="en-US" sz="2400" b="1" i="0" u="none" strike="noStrike" cap="none" dirty="0">
                <a:solidFill>
                  <a:srgbClr val="3F3F3F"/>
                </a:solidFill>
                <a:latin typeface="Open Sans"/>
                <a:ea typeface="Open Sans"/>
                <a:cs typeface="Open Sans"/>
                <a:sym typeface="Open Sans"/>
              </a:rPr>
              <a:t>Problem Statement: </a:t>
            </a:r>
            <a:r>
              <a:rPr lang="en-US" sz="2400" dirty="0">
                <a:solidFill>
                  <a:srgbClr val="3F3F3F"/>
                </a:solidFill>
                <a:latin typeface="Open Sans"/>
                <a:ea typeface="Open Sans"/>
                <a:cs typeface="Open Sans"/>
                <a:sym typeface="Open Sans"/>
              </a:rPr>
              <a:t>You are given a project to </a:t>
            </a:r>
            <a:r>
              <a:rPr lang="en-US" sz="2400" dirty="0">
                <a:solidFill>
                  <a:srgbClr val="3F3F3F"/>
                </a:solidFill>
              </a:rPr>
              <a:t>build jobs on a slave node in Jenkins.</a:t>
            </a:r>
            <a:endParaRPr sz="2400" dirty="0">
              <a:solidFill>
                <a:srgbClr val="3F3F3F"/>
              </a:solidFill>
            </a:endParaRPr>
          </a:p>
          <a:p>
            <a:pPr marL="457200" lvl="0" indent="-457200" algn="l" rtl="0">
              <a:lnSpc>
                <a:spcPct val="250000"/>
              </a:lnSpc>
              <a:spcBef>
                <a:spcPts val="0"/>
              </a:spcBef>
              <a:spcAft>
                <a:spcPts val="0"/>
              </a:spcAft>
              <a:buClr>
                <a:schemeClr val="dk1"/>
              </a:buClr>
              <a:buSzPts val="2200"/>
              <a:buFont typeface="Arial"/>
              <a:buNone/>
            </a:pPr>
            <a:r>
              <a:rPr lang="en-US" sz="2400" b="1" dirty="0">
                <a:solidFill>
                  <a:srgbClr val="3F3F3F"/>
                </a:solidFill>
              </a:rPr>
              <a:t>Steps to perform:</a:t>
            </a:r>
            <a:endParaRPr sz="2400" b="1" dirty="0">
              <a:solidFill>
                <a:srgbClr val="3F3F3F"/>
              </a:solidFill>
            </a:endParaRPr>
          </a:p>
          <a:p>
            <a:pPr marL="457200" lvl="0" indent="-368300" algn="l" rtl="0">
              <a:lnSpc>
                <a:spcPct val="150000"/>
              </a:lnSpc>
              <a:spcBef>
                <a:spcPts val="1200"/>
              </a:spcBef>
              <a:spcAft>
                <a:spcPts val="0"/>
              </a:spcAft>
              <a:buClr>
                <a:srgbClr val="3F3F3F"/>
              </a:buClr>
              <a:buSzPts val="2200"/>
              <a:buFont typeface="Open Sans"/>
              <a:buAutoNum type="arabicPeriod"/>
            </a:pPr>
            <a:r>
              <a:rPr lang="en-US" sz="2400" dirty="0">
                <a:solidFill>
                  <a:srgbClr val="3F3F3F"/>
                </a:solidFill>
              </a:rPr>
              <a:t>Create slave nodes.</a:t>
            </a:r>
            <a:endParaRPr sz="2400" dirty="0">
              <a:solidFill>
                <a:srgbClr val="3F3F3F"/>
              </a:solidFill>
            </a:endParaRPr>
          </a:p>
          <a:p>
            <a:pPr marL="457200" lvl="0" indent="-368300" algn="l" rtl="0">
              <a:lnSpc>
                <a:spcPct val="150000"/>
              </a:lnSpc>
              <a:spcBef>
                <a:spcPts val="0"/>
              </a:spcBef>
              <a:spcAft>
                <a:spcPts val="0"/>
              </a:spcAft>
              <a:buClr>
                <a:srgbClr val="3F3F3F"/>
              </a:buClr>
              <a:buSzPts val="2200"/>
              <a:buFont typeface="Open Sans"/>
              <a:buAutoNum type="arabicPeriod"/>
            </a:pPr>
            <a:r>
              <a:rPr lang="en-US" sz="2400" dirty="0">
                <a:solidFill>
                  <a:srgbClr val="3F3F3F"/>
                </a:solidFill>
              </a:rPr>
              <a:t>Log in to master node.</a:t>
            </a:r>
            <a:endParaRPr sz="2400" dirty="0">
              <a:solidFill>
                <a:srgbClr val="3F3F3F"/>
              </a:solidFill>
            </a:endParaRPr>
          </a:p>
          <a:p>
            <a:pPr marL="457200" lvl="0" indent="-368300" algn="l" rtl="0">
              <a:lnSpc>
                <a:spcPct val="150000"/>
              </a:lnSpc>
              <a:spcBef>
                <a:spcPts val="0"/>
              </a:spcBef>
              <a:spcAft>
                <a:spcPts val="0"/>
              </a:spcAft>
              <a:buClr>
                <a:srgbClr val="3F3F3F"/>
              </a:buClr>
              <a:buSzPts val="2200"/>
              <a:buFont typeface="Open Sans"/>
              <a:buAutoNum type="arabicPeriod"/>
            </a:pPr>
            <a:r>
              <a:rPr lang="en-US" sz="2400" dirty="0">
                <a:solidFill>
                  <a:srgbClr val="3F3F3F"/>
                </a:solidFill>
              </a:rPr>
              <a:t>Create a new freestyle job.</a:t>
            </a:r>
            <a:endParaRPr sz="2400" dirty="0">
              <a:solidFill>
                <a:srgbClr val="3F3F3F"/>
              </a:solidFill>
            </a:endParaRPr>
          </a:p>
          <a:p>
            <a:pPr marL="457200" lvl="0" indent="-368300" algn="l" rtl="0">
              <a:lnSpc>
                <a:spcPct val="150000"/>
              </a:lnSpc>
              <a:spcBef>
                <a:spcPts val="0"/>
              </a:spcBef>
              <a:spcAft>
                <a:spcPts val="0"/>
              </a:spcAft>
              <a:buClr>
                <a:srgbClr val="3F3F3F"/>
              </a:buClr>
              <a:buSzPts val="2200"/>
              <a:buFont typeface="Open Sans"/>
              <a:buAutoNum type="arabicPeriod"/>
            </a:pPr>
            <a:r>
              <a:rPr lang="en-US" sz="2400" dirty="0">
                <a:solidFill>
                  <a:srgbClr val="3F3F3F"/>
                </a:solidFill>
              </a:rPr>
              <a:t>In the configuration page, check the </a:t>
            </a:r>
            <a:r>
              <a:rPr lang="en-US" sz="2400" i="1" dirty="0">
                <a:solidFill>
                  <a:srgbClr val="3F3F3F"/>
                </a:solidFill>
              </a:rPr>
              <a:t>Restrict where this project can be run</a:t>
            </a:r>
            <a:r>
              <a:rPr lang="en-US" sz="2400" dirty="0">
                <a:solidFill>
                  <a:srgbClr val="3F3F3F"/>
                </a:solidFill>
              </a:rPr>
              <a:t> option and enter the name of the slave node.</a:t>
            </a:r>
            <a:endParaRPr sz="2400" dirty="0">
              <a:solidFill>
                <a:srgbClr val="3F3F3F"/>
              </a:solidFill>
            </a:endParaRPr>
          </a:p>
          <a:p>
            <a:pPr marL="457200" lvl="0" indent="-368300" algn="l" rtl="0">
              <a:lnSpc>
                <a:spcPct val="150000"/>
              </a:lnSpc>
              <a:spcBef>
                <a:spcPts val="0"/>
              </a:spcBef>
              <a:spcAft>
                <a:spcPts val="0"/>
              </a:spcAft>
              <a:buClr>
                <a:srgbClr val="3F3F3F"/>
              </a:buClr>
              <a:buSzPts val="2200"/>
              <a:buFont typeface="Open Sans"/>
              <a:buAutoNum type="arabicPeriod"/>
            </a:pPr>
            <a:r>
              <a:rPr lang="en-US" sz="2400" dirty="0">
                <a:solidFill>
                  <a:srgbClr val="3F3F3F"/>
                </a:solidFill>
              </a:rPr>
              <a:t>Build job with slave machine.</a:t>
            </a:r>
            <a:endParaRPr sz="2400" dirty="0">
              <a:solidFill>
                <a:srgbClr val="3F3F3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70b24591b1_4_203"/>
          <p:cNvSpPr txBox="1"/>
          <p:nvPr/>
        </p:nvSpPr>
        <p:spPr>
          <a:xfrm>
            <a:off x="1641682" y="1850958"/>
            <a:ext cx="9294630" cy="548640"/>
          </a:xfrm>
          <a:prstGeom prst="rect">
            <a:avLst/>
          </a:prstGeom>
          <a:noFill/>
          <a:ln>
            <a:noFill/>
          </a:ln>
        </p:spPr>
        <p:txBody>
          <a:bodyPr spcFirstLastPara="1" wrap="square" lIns="91425" tIns="0" rIns="91425" bIns="0" anchor="t" anchorCtr="0">
            <a:noAutofit/>
          </a:bodyPr>
          <a:lstStyle/>
          <a:p>
            <a:pPr marL="17463" marR="0" lvl="0" indent="0" algn="l" rtl="0">
              <a:lnSpc>
                <a:spcPct val="100000"/>
              </a:lnSpc>
              <a:spcBef>
                <a:spcPts val="0"/>
              </a:spcBef>
              <a:spcAft>
                <a:spcPts val="0"/>
              </a:spcAft>
              <a:buClr>
                <a:srgbClr val="3F3F3F"/>
              </a:buClr>
              <a:buSzPts val="2800"/>
              <a:buFont typeface="Arial"/>
              <a:buNone/>
            </a:pPr>
            <a:r>
              <a:rPr lang="en-US" sz="2200" b="0" i="0" u="none" strike="noStrike" cap="none" dirty="0">
                <a:solidFill>
                  <a:srgbClr val="3F3F3F"/>
                </a:solidFill>
                <a:latin typeface="Open Sans"/>
                <a:ea typeface="Open Sans"/>
                <a:cs typeface="Open Sans"/>
                <a:sym typeface="Open Sans"/>
              </a:rPr>
              <a:t>Jenkins has the capability to execute and dispatch build jobs over a large number of systems.</a:t>
            </a:r>
            <a:endParaRPr dirty="0"/>
          </a:p>
        </p:txBody>
      </p:sp>
      <p:sp>
        <p:nvSpPr>
          <p:cNvPr id="471" name="Google Shape;471;g70b24591b1_4_203"/>
          <p:cNvSpPr txBox="1"/>
          <p:nvPr/>
        </p:nvSpPr>
        <p:spPr>
          <a:xfrm>
            <a:off x="1641681" y="2859070"/>
            <a:ext cx="8847600" cy="548640"/>
          </a:xfrm>
          <a:prstGeom prst="rect">
            <a:avLst/>
          </a:prstGeom>
          <a:noFill/>
          <a:ln>
            <a:noFill/>
          </a:ln>
        </p:spPr>
        <p:txBody>
          <a:bodyPr spcFirstLastPara="1" wrap="square" lIns="91425" tIns="0" rIns="91425" bIns="0" anchor="t" anchorCtr="0">
            <a:noAutofit/>
          </a:bodyPr>
          <a:lstStyle/>
          <a:p>
            <a:pPr marL="17463" marR="0" lvl="0" indent="0" algn="l" rtl="0">
              <a:lnSpc>
                <a:spcPct val="100000"/>
              </a:lnSpc>
              <a:spcBef>
                <a:spcPts val="0"/>
              </a:spcBef>
              <a:spcAft>
                <a:spcPts val="0"/>
              </a:spcAft>
              <a:buClr>
                <a:srgbClr val="3F3F3F"/>
              </a:buClr>
              <a:buSzPts val="2800"/>
              <a:buFont typeface="Arial"/>
              <a:buNone/>
            </a:pPr>
            <a:r>
              <a:rPr lang="en-US" sz="2200" b="0" i="0" u="none" strike="noStrike" cap="none">
                <a:solidFill>
                  <a:srgbClr val="3F3F3F"/>
                </a:solidFill>
                <a:latin typeface="Open Sans"/>
                <a:ea typeface="Open Sans"/>
                <a:cs typeface="Open Sans"/>
                <a:sym typeface="Open Sans"/>
              </a:rPr>
              <a:t>The number of build servers required can vary during the project life cycle.</a:t>
            </a:r>
            <a:endParaRPr/>
          </a:p>
        </p:txBody>
      </p:sp>
      <p:sp>
        <p:nvSpPr>
          <p:cNvPr id="472" name="Google Shape;472;g70b24591b1_4_203"/>
          <p:cNvSpPr txBox="1"/>
          <p:nvPr/>
        </p:nvSpPr>
        <p:spPr>
          <a:xfrm>
            <a:off x="1641682" y="3837504"/>
            <a:ext cx="9078606" cy="771942"/>
          </a:xfrm>
          <a:prstGeom prst="rect">
            <a:avLst/>
          </a:prstGeom>
          <a:noFill/>
          <a:ln>
            <a:noFill/>
          </a:ln>
        </p:spPr>
        <p:txBody>
          <a:bodyPr spcFirstLastPara="1" wrap="square" lIns="91425" tIns="0" rIns="91425" bIns="0" anchor="t" anchorCtr="0">
            <a:noAutofit/>
          </a:bodyPr>
          <a:lstStyle/>
          <a:p>
            <a:pPr marL="17463" marR="0" lvl="0" indent="0" algn="l" rtl="0">
              <a:lnSpc>
                <a:spcPct val="100000"/>
              </a:lnSpc>
              <a:spcBef>
                <a:spcPts val="0"/>
              </a:spcBef>
              <a:spcAft>
                <a:spcPts val="0"/>
              </a:spcAft>
              <a:buClr>
                <a:srgbClr val="3F3F3F"/>
              </a:buClr>
              <a:buSzPts val="2800"/>
              <a:buFont typeface="Arial"/>
              <a:buNone/>
            </a:pPr>
            <a:r>
              <a:rPr lang="en-US" sz="2200" b="0" i="0" u="none" strike="noStrike" cap="none">
                <a:solidFill>
                  <a:srgbClr val="3F3F3F"/>
                </a:solidFill>
                <a:latin typeface="Open Sans"/>
                <a:ea typeface="Open Sans"/>
                <a:cs typeface="Open Sans"/>
                <a:sym typeface="Open Sans"/>
              </a:rPr>
              <a:t>The role of Jenkins master job is to schedule build jobs, assign builds to the slaves, record and generate build results.</a:t>
            </a:r>
            <a:endParaRPr/>
          </a:p>
        </p:txBody>
      </p:sp>
      <p:pic>
        <p:nvPicPr>
          <p:cNvPr id="473" name="Google Shape;473;g70b24591b1_4_203"/>
          <p:cNvPicPr preferRelativeResize="0"/>
          <p:nvPr/>
        </p:nvPicPr>
        <p:blipFill rotWithShape="1">
          <a:blip r:embed="rId3">
            <a:alphaModFix/>
          </a:blip>
          <a:srcRect/>
          <a:stretch/>
        </p:blipFill>
        <p:spPr>
          <a:xfrm>
            <a:off x="1168261" y="1814503"/>
            <a:ext cx="457200" cy="457200"/>
          </a:xfrm>
          <a:prstGeom prst="rect">
            <a:avLst/>
          </a:prstGeom>
          <a:noFill/>
          <a:ln>
            <a:noFill/>
          </a:ln>
        </p:spPr>
      </p:pic>
      <p:pic>
        <p:nvPicPr>
          <p:cNvPr id="474" name="Google Shape;474;g70b24591b1_4_203"/>
          <p:cNvPicPr preferRelativeResize="0"/>
          <p:nvPr/>
        </p:nvPicPr>
        <p:blipFill rotWithShape="1">
          <a:blip r:embed="rId3">
            <a:alphaModFix/>
          </a:blip>
          <a:srcRect/>
          <a:stretch/>
        </p:blipFill>
        <p:spPr>
          <a:xfrm>
            <a:off x="1168260" y="2796081"/>
            <a:ext cx="457200" cy="457200"/>
          </a:xfrm>
          <a:prstGeom prst="rect">
            <a:avLst/>
          </a:prstGeom>
          <a:noFill/>
          <a:ln>
            <a:noFill/>
          </a:ln>
        </p:spPr>
      </p:pic>
      <p:pic>
        <p:nvPicPr>
          <p:cNvPr id="475" name="Google Shape;475;g70b24591b1_4_203"/>
          <p:cNvPicPr preferRelativeResize="0"/>
          <p:nvPr/>
        </p:nvPicPr>
        <p:blipFill rotWithShape="1">
          <a:blip r:embed="rId3">
            <a:alphaModFix/>
          </a:blip>
          <a:srcRect/>
          <a:stretch/>
        </p:blipFill>
        <p:spPr>
          <a:xfrm>
            <a:off x="1168259" y="3783516"/>
            <a:ext cx="457200" cy="457200"/>
          </a:xfrm>
          <a:prstGeom prst="rect">
            <a:avLst/>
          </a:prstGeom>
          <a:noFill/>
          <a:ln>
            <a:noFill/>
          </a:ln>
        </p:spPr>
      </p:pic>
      <p:sp>
        <p:nvSpPr>
          <p:cNvPr id="477" name="Google Shape;477;g70b24591b1_4_203"/>
          <p:cNvSpPr txBox="1"/>
          <p:nvPr/>
        </p:nvSpPr>
        <p:spPr>
          <a:xfrm>
            <a:off x="1641682" y="4903126"/>
            <a:ext cx="8374639" cy="771942"/>
          </a:xfrm>
          <a:prstGeom prst="rect">
            <a:avLst/>
          </a:prstGeom>
          <a:noFill/>
          <a:ln>
            <a:noFill/>
          </a:ln>
        </p:spPr>
        <p:txBody>
          <a:bodyPr spcFirstLastPara="1" wrap="square" lIns="91425" tIns="0" rIns="91425" bIns="0" anchor="t" anchorCtr="0">
            <a:noAutofit/>
          </a:bodyPr>
          <a:lstStyle/>
          <a:p>
            <a:pPr marL="17463" marR="0" lvl="0" indent="0" algn="l" rtl="0">
              <a:lnSpc>
                <a:spcPct val="100000"/>
              </a:lnSpc>
              <a:spcBef>
                <a:spcPts val="0"/>
              </a:spcBef>
              <a:spcAft>
                <a:spcPts val="0"/>
              </a:spcAft>
              <a:buClr>
                <a:srgbClr val="3F3F3F"/>
              </a:buClr>
              <a:buSzPts val="2800"/>
              <a:buFont typeface="Arial"/>
              <a:buNone/>
            </a:pPr>
            <a:r>
              <a:rPr lang="en-US" sz="2200" b="0" i="0" u="none" strike="noStrike" cap="none">
                <a:solidFill>
                  <a:srgbClr val="3F3F3F"/>
                </a:solidFill>
                <a:latin typeface="Open Sans"/>
                <a:ea typeface="Open Sans"/>
                <a:cs typeface="Open Sans"/>
                <a:sym typeface="Open Sans"/>
              </a:rPr>
              <a:t>Labels are tags to a slave node that allow node categorization in Jenkins.</a:t>
            </a:r>
            <a:endParaRPr/>
          </a:p>
        </p:txBody>
      </p:sp>
      <p:pic>
        <p:nvPicPr>
          <p:cNvPr id="478" name="Google Shape;478;g70b24591b1_4_203"/>
          <p:cNvPicPr preferRelativeResize="0"/>
          <p:nvPr/>
        </p:nvPicPr>
        <p:blipFill rotWithShape="1">
          <a:blip r:embed="rId3">
            <a:alphaModFix/>
          </a:blip>
          <a:srcRect/>
          <a:stretch/>
        </p:blipFill>
        <p:spPr>
          <a:xfrm>
            <a:off x="1168259" y="4836850"/>
            <a:ext cx="457200" cy="457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15"/>
          <p:cNvSpPr txBox="1">
            <a:spLocks noGrp="1"/>
          </p:cNvSpPr>
          <p:nvPr>
            <p:ph type="body" idx="1"/>
          </p:nvPr>
        </p:nvSpPr>
        <p:spPr>
          <a:xfrm>
            <a:off x="1375062" y="1612873"/>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1</a:t>
            </a:r>
            <a:endParaRPr/>
          </a:p>
        </p:txBody>
      </p:sp>
      <p:sp>
        <p:nvSpPr>
          <p:cNvPr id="488" name="Google Shape;488;p15"/>
          <p:cNvSpPr txBox="1">
            <a:spLocks noGrp="1"/>
          </p:cNvSpPr>
          <p:nvPr>
            <p:ph type="body" idx="2"/>
          </p:nvPr>
        </p:nvSpPr>
        <p:spPr>
          <a:xfrm>
            <a:off x="3374639" y="776888"/>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What are the benefits of distributed architecture?</a:t>
            </a:r>
            <a:endParaRPr/>
          </a:p>
        </p:txBody>
      </p:sp>
      <p:sp>
        <p:nvSpPr>
          <p:cNvPr id="489" name="Google Shape;489;p15"/>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Load sharing</a:t>
            </a:r>
            <a:endParaRPr sz="2200">
              <a:solidFill>
                <a:srgbClr val="3F3F3F"/>
              </a:solidFill>
            </a:endParaRPr>
          </a:p>
        </p:txBody>
      </p:sp>
      <p:sp>
        <p:nvSpPr>
          <p:cNvPr id="490" name="Google Shape;490;p15"/>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More productivity</a:t>
            </a:r>
            <a:endParaRPr sz="2200">
              <a:solidFill>
                <a:srgbClr val="3F3F3F"/>
              </a:solidFill>
            </a:endParaRPr>
          </a:p>
        </p:txBody>
      </p:sp>
      <p:sp>
        <p:nvSpPr>
          <p:cNvPr id="491" name="Google Shape;491;p15"/>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Both A and B</a:t>
            </a:r>
            <a:endParaRPr sz="2200">
              <a:solidFill>
                <a:srgbClr val="3F3F3F"/>
              </a:solidFill>
            </a:endParaRPr>
          </a:p>
        </p:txBody>
      </p:sp>
      <p:sp>
        <p:nvSpPr>
          <p:cNvPr id="492" name="Google Shape;492;p15"/>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None of the above</a:t>
            </a:r>
            <a:endParaRPr sz="2200">
              <a:solidFill>
                <a:srgbClr val="3F3F3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6"/>
          <p:cNvSpPr txBox="1">
            <a:spLocks noGrp="1"/>
          </p:cNvSpPr>
          <p:nvPr>
            <p:ph type="body" idx="4"/>
          </p:nvPr>
        </p:nvSpPr>
        <p:spPr>
          <a:xfrm>
            <a:off x="3775988" y="7078018"/>
            <a:ext cx="12477814" cy="469536"/>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dirty="0">
                <a:solidFill>
                  <a:srgbClr val="EC6B14"/>
                </a:solidFill>
              </a:rPr>
              <a:t>C</a:t>
            </a:r>
            <a:endParaRPr dirty="0">
              <a:solidFill>
                <a:srgbClr val="EC6B14"/>
              </a:solidFill>
            </a:endParaRPr>
          </a:p>
        </p:txBody>
      </p:sp>
      <p:sp>
        <p:nvSpPr>
          <p:cNvPr id="498" name="Google Shape;498;p16"/>
          <p:cNvSpPr txBox="1"/>
          <p:nvPr/>
        </p:nvSpPr>
        <p:spPr>
          <a:xfrm>
            <a:off x="1048878" y="7786549"/>
            <a:ext cx="1371750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3F3F3F"/>
                </a:solidFill>
                <a:latin typeface="Open Sans"/>
                <a:ea typeface="Open Sans"/>
                <a:cs typeface="Open Sans"/>
                <a:sym typeface="Open Sans"/>
              </a:rPr>
              <a:t>Both load sharing and increased productivity are the benefits of distributed architecture.</a:t>
            </a:r>
            <a:endParaRPr sz="2000" b="1" i="0" u="none" strike="noStrike" cap="none">
              <a:solidFill>
                <a:srgbClr val="3F3F3F"/>
              </a:solidFill>
              <a:latin typeface="Open Sans"/>
              <a:ea typeface="Open Sans"/>
              <a:cs typeface="Open Sans"/>
              <a:sym typeface="Open Sans"/>
            </a:endParaRPr>
          </a:p>
        </p:txBody>
      </p:sp>
      <p:sp>
        <p:nvSpPr>
          <p:cNvPr id="499" name="Google Shape;499;p16"/>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b="0">
                <a:solidFill>
                  <a:srgbClr val="3F3F3F"/>
                </a:solidFill>
              </a:rPr>
              <a:t>Load sharing</a:t>
            </a:r>
            <a:endParaRPr sz="2200" b="0">
              <a:solidFill>
                <a:srgbClr val="3F3F3F"/>
              </a:solidFill>
            </a:endParaRPr>
          </a:p>
        </p:txBody>
      </p:sp>
      <p:sp>
        <p:nvSpPr>
          <p:cNvPr id="500" name="Google Shape;500;p16"/>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b="0">
                <a:solidFill>
                  <a:srgbClr val="3F3F3F"/>
                </a:solidFill>
              </a:rPr>
              <a:t>More productivity</a:t>
            </a:r>
            <a:endParaRPr b="0">
              <a:solidFill>
                <a:srgbClr val="3F3F3F"/>
              </a:solidFill>
            </a:endParaRPr>
          </a:p>
        </p:txBody>
      </p:sp>
      <p:sp>
        <p:nvSpPr>
          <p:cNvPr id="501" name="Google Shape;501;p16"/>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Both A and B</a:t>
            </a:r>
            <a:endParaRPr sz="2200">
              <a:solidFill>
                <a:srgbClr val="3F3F3F"/>
              </a:solidFill>
            </a:endParaRPr>
          </a:p>
        </p:txBody>
      </p:sp>
      <p:sp>
        <p:nvSpPr>
          <p:cNvPr id="502" name="Google Shape;502;p16"/>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None of the above</a:t>
            </a:r>
            <a:endParaRPr sz="2200">
              <a:solidFill>
                <a:srgbClr val="3F3F3F"/>
              </a:solidFill>
            </a:endParaRPr>
          </a:p>
        </p:txBody>
      </p:sp>
      <p:sp>
        <p:nvSpPr>
          <p:cNvPr id="503" name="Google Shape;503;p16"/>
          <p:cNvSpPr txBox="1">
            <a:spLocks noGrp="1"/>
          </p:cNvSpPr>
          <p:nvPr>
            <p:ph type="body" idx="1"/>
          </p:nvPr>
        </p:nvSpPr>
        <p:spPr>
          <a:xfrm>
            <a:off x="1375062" y="1612873"/>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1</a:t>
            </a:r>
            <a:endParaRPr/>
          </a:p>
        </p:txBody>
      </p:sp>
      <p:sp>
        <p:nvSpPr>
          <p:cNvPr id="504" name="Google Shape;504;p16"/>
          <p:cNvSpPr txBox="1">
            <a:spLocks noGrp="1"/>
          </p:cNvSpPr>
          <p:nvPr>
            <p:ph type="body" idx="2"/>
          </p:nvPr>
        </p:nvSpPr>
        <p:spPr>
          <a:xfrm>
            <a:off x="3374639" y="776888"/>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What are the benefits of distributed architecture?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6"/>
          <p:cNvPicPr preferRelativeResize="0"/>
          <p:nvPr/>
        </p:nvPicPr>
        <p:blipFill rotWithShape="1">
          <a:blip r:embed="rId3">
            <a:alphaModFix/>
          </a:blip>
          <a:srcRect/>
          <a:stretch/>
        </p:blipFill>
        <p:spPr>
          <a:xfrm>
            <a:off x="947543" y="2609441"/>
            <a:ext cx="457200" cy="457200"/>
          </a:xfrm>
          <a:prstGeom prst="rect">
            <a:avLst/>
          </a:prstGeom>
          <a:noFill/>
          <a:ln>
            <a:noFill/>
          </a:ln>
        </p:spPr>
      </p:pic>
      <p:pic>
        <p:nvPicPr>
          <p:cNvPr id="214" name="Google Shape;214;p6"/>
          <p:cNvPicPr preferRelativeResize="0"/>
          <p:nvPr/>
        </p:nvPicPr>
        <p:blipFill rotWithShape="1">
          <a:blip r:embed="rId3">
            <a:alphaModFix/>
          </a:blip>
          <a:srcRect/>
          <a:stretch/>
        </p:blipFill>
        <p:spPr>
          <a:xfrm>
            <a:off x="947543" y="3372625"/>
            <a:ext cx="457200" cy="457200"/>
          </a:xfrm>
          <a:prstGeom prst="rect">
            <a:avLst/>
          </a:prstGeom>
          <a:noFill/>
          <a:ln>
            <a:noFill/>
          </a:ln>
        </p:spPr>
      </p:pic>
      <p:sp>
        <p:nvSpPr>
          <p:cNvPr id="215" name="Google Shape;215;p6"/>
          <p:cNvSpPr txBox="1"/>
          <p:nvPr/>
        </p:nvSpPr>
        <p:spPr>
          <a:xfrm>
            <a:off x="1439134" y="2184113"/>
            <a:ext cx="8229600" cy="961098"/>
          </a:xfrm>
          <a:prstGeom prst="rect">
            <a:avLst/>
          </a:prstGeom>
          <a:noFill/>
          <a:ln>
            <a:noFill/>
          </a:ln>
        </p:spPr>
        <p:txBody>
          <a:bodyPr spcFirstLastPara="1" wrap="square" lIns="91425" tIns="0" rIns="91425" bIns="0" anchor="t" anchorCtr="0">
            <a:noAutofit/>
          </a:bodyPr>
          <a:lstStyle/>
          <a:p>
            <a:pPr marL="0" marR="0" lvl="0" indent="0" algn="l" rtl="0">
              <a:lnSpc>
                <a:spcPct val="150000"/>
              </a:lnSpc>
              <a:spcBef>
                <a:spcPts val="3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Explain distributed architecture</a:t>
            </a:r>
            <a:endParaRPr/>
          </a:p>
        </p:txBody>
      </p:sp>
      <p:sp>
        <p:nvSpPr>
          <p:cNvPr id="216" name="Google Shape;216;p6"/>
          <p:cNvSpPr txBox="1"/>
          <p:nvPr/>
        </p:nvSpPr>
        <p:spPr>
          <a:xfrm>
            <a:off x="934626" y="1600072"/>
            <a:ext cx="8229600" cy="5487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3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a:p>
        </p:txBody>
      </p:sp>
      <p:sp>
        <p:nvSpPr>
          <p:cNvPr id="217" name="Google Shape;217;p6"/>
          <p:cNvSpPr txBox="1"/>
          <p:nvPr/>
        </p:nvSpPr>
        <p:spPr>
          <a:xfrm>
            <a:off x="1439134" y="2935665"/>
            <a:ext cx="8229600" cy="961098"/>
          </a:xfrm>
          <a:prstGeom prst="rect">
            <a:avLst/>
          </a:prstGeom>
          <a:noFill/>
          <a:ln>
            <a:noFill/>
          </a:ln>
        </p:spPr>
        <p:txBody>
          <a:bodyPr spcFirstLastPara="1" wrap="square" lIns="91425" tIns="0" rIns="91425" bIns="0" anchor="t" anchorCtr="0">
            <a:noAutofit/>
          </a:bodyPr>
          <a:lstStyle/>
          <a:p>
            <a:pPr marL="0" marR="0" lvl="0" indent="0" algn="l" rtl="0">
              <a:lnSpc>
                <a:spcPct val="150000"/>
              </a:lnSpc>
              <a:spcBef>
                <a:spcPts val="3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Set up master/slave Jenkins instances</a:t>
            </a:r>
            <a:endParaRPr/>
          </a:p>
        </p:txBody>
      </p:sp>
      <p:sp>
        <p:nvSpPr>
          <p:cNvPr id="218" name="Google Shape;218;p6"/>
          <p:cNvSpPr txBox="1"/>
          <p:nvPr/>
        </p:nvSpPr>
        <p:spPr>
          <a:xfrm>
            <a:off x="1439134" y="3702983"/>
            <a:ext cx="8229600" cy="961098"/>
          </a:xfrm>
          <a:prstGeom prst="rect">
            <a:avLst/>
          </a:prstGeom>
          <a:noFill/>
          <a:ln>
            <a:noFill/>
          </a:ln>
        </p:spPr>
        <p:txBody>
          <a:bodyPr spcFirstLastPara="1" wrap="square" lIns="91425" tIns="0" rIns="91425" bIns="0" anchor="t" anchorCtr="0">
            <a:noAutofit/>
          </a:bodyPr>
          <a:lstStyle/>
          <a:p>
            <a:pPr marL="0" marR="0" lvl="0" indent="0" algn="l" rtl="0">
              <a:lnSpc>
                <a:spcPct val="150000"/>
              </a:lnSpc>
              <a:spcBef>
                <a:spcPts val="3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Generate and assign tasks to slave machines</a:t>
            </a:r>
            <a:endParaRPr/>
          </a:p>
        </p:txBody>
      </p:sp>
      <p:pic>
        <p:nvPicPr>
          <p:cNvPr id="219" name="Google Shape;219;p6"/>
          <p:cNvPicPr preferRelativeResize="0"/>
          <p:nvPr/>
        </p:nvPicPr>
        <p:blipFill rotWithShape="1">
          <a:blip r:embed="rId3">
            <a:alphaModFix/>
          </a:blip>
          <a:srcRect/>
          <a:stretch/>
        </p:blipFill>
        <p:spPr>
          <a:xfrm>
            <a:off x="947543" y="4135809"/>
            <a:ext cx="457200" cy="457200"/>
          </a:xfrm>
          <a:prstGeom prst="rect">
            <a:avLst/>
          </a:prstGeom>
          <a:noFill/>
          <a:ln>
            <a:noFill/>
          </a:ln>
        </p:spPr>
      </p:pic>
      <p:pic>
        <p:nvPicPr>
          <p:cNvPr id="220" name="Google Shape;220;p6"/>
          <p:cNvPicPr preferRelativeResize="0"/>
          <p:nvPr/>
        </p:nvPicPr>
        <p:blipFill rotWithShape="1">
          <a:blip r:embed="rId3">
            <a:alphaModFix/>
          </a:blip>
          <a:srcRect/>
          <a:stretch/>
        </p:blipFill>
        <p:spPr>
          <a:xfrm>
            <a:off x="934626" y="4822713"/>
            <a:ext cx="457200" cy="457200"/>
          </a:xfrm>
          <a:prstGeom prst="rect">
            <a:avLst/>
          </a:prstGeom>
          <a:noFill/>
          <a:ln>
            <a:noFill/>
          </a:ln>
        </p:spPr>
      </p:pic>
      <p:sp>
        <p:nvSpPr>
          <p:cNvPr id="221" name="Google Shape;221;p6"/>
          <p:cNvSpPr txBox="1"/>
          <p:nvPr/>
        </p:nvSpPr>
        <p:spPr>
          <a:xfrm>
            <a:off x="1426216" y="4527647"/>
            <a:ext cx="9278569" cy="961098"/>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3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Explain SSH and Java Web Start processes to start the slave machine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7"/>
          <p:cNvSpPr txBox="1">
            <a:spLocks noGrp="1"/>
          </p:cNvSpPr>
          <p:nvPr>
            <p:ph type="body" idx="2"/>
          </p:nvPr>
        </p:nvSpPr>
        <p:spPr>
          <a:xfrm>
            <a:off x="3358872" y="770771"/>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Where is the build job executed in a master/slave system?</a:t>
            </a:r>
            <a:endParaRPr/>
          </a:p>
        </p:txBody>
      </p:sp>
      <p:sp>
        <p:nvSpPr>
          <p:cNvPr id="510" name="Google Shape;510;p1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On a particular slave machine</a:t>
            </a:r>
            <a:endParaRPr sz="2200">
              <a:solidFill>
                <a:srgbClr val="3F3F3F"/>
              </a:solidFill>
            </a:endParaRPr>
          </a:p>
        </p:txBody>
      </p:sp>
      <p:sp>
        <p:nvSpPr>
          <p:cNvPr id="511" name="Google Shape;511;p1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On a particular type of machine</a:t>
            </a:r>
            <a:endParaRPr sz="2200">
              <a:solidFill>
                <a:srgbClr val="3F3F3F"/>
              </a:solidFill>
            </a:endParaRPr>
          </a:p>
        </p:txBody>
      </p:sp>
      <p:sp>
        <p:nvSpPr>
          <p:cNvPr id="512" name="Google Shape;512;p17"/>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Jenkins chooses a random available slave machine</a:t>
            </a:r>
            <a:endParaRPr sz="2200">
              <a:solidFill>
                <a:srgbClr val="3F3F3F"/>
              </a:solidFill>
            </a:endParaRPr>
          </a:p>
        </p:txBody>
      </p:sp>
      <p:sp>
        <p:nvSpPr>
          <p:cNvPr id="513" name="Google Shape;513;p17"/>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All of the above</a:t>
            </a:r>
            <a:endParaRPr sz="2200">
              <a:solidFill>
                <a:srgbClr val="3F3F3F"/>
              </a:solidFill>
            </a:endParaRPr>
          </a:p>
        </p:txBody>
      </p:sp>
      <p:sp>
        <p:nvSpPr>
          <p:cNvPr id="514" name="Google Shape;514;p17"/>
          <p:cNvSpPr txBox="1">
            <a:spLocks noGrp="1"/>
          </p:cNvSpPr>
          <p:nvPr>
            <p:ph type="body" idx="1"/>
          </p:nvPr>
        </p:nvSpPr>
        <p:spPr>
          <a:xfrm>
            <a:off x="1375062" y="1612873"/>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2</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18"/>
          <p:cNvSpPr txBox="1">
            <a:spLocks noGrp="1"/>
          </p:cNvSpPr>
          <p:nvPr>
            <p:ph type="body" idx="4"/>
          </p:nvPr>
        </p:nvSpPr>
        <p:spPr>
          <a:xfrm>
            <a:off x="3760222" y="7085691"/>
            <a:ext cx="12477814" cy="469536"/>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dirty="0">
                <a:solidFill>
                  <a:srgbClr val="EC6B14"/>
                </a:solidFill>
              </a:rPr>
              <a:t>D</a:t>
            </a:r>
            <a:endParaRPr dirty="0">
              <a:solidFill>
                <a:srgbClr val="EC6B14"/>
              </a:solidFill>
            </a:endParaRPr>
          </a:p>
        </p:txBody>
      </p:sp>
      <p:sp>
        <p:nvSpPr>
          <p:cNvPr id="520" name="Google Shape;520;p18"/>
          <p:cNvSpPr txBox="1"/>
          <p:nvPr/>
        </p:nvSpPr>
        <p:spPr>
          <a:xfrm>
            <a:off x="1086982" y="7794472"/>
            <a:ext cx="1371750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3F3F3F"/>
                </a:solidFill>
                <a:latin typeface="Open Sans"/>
                <a:ea typeface="Open Sans"/>
                <a:cs typeface="Open Sans"/>
                <a:sym typeface="Open Sans"/>
              </a:rPr>
              <a:t>A project can be executed on both the master and slave machine of Jenkins.</a:t>
            </a:r>
            <a:endParaRPr sz="2000" b="1" i="0" u="none" strike="noStrike" cap="none">
              <a:solidFill>
                <a:srgbClr val="3F3F3F"/>
              </a:solidFill>
              <a:latin typeface="Open Sans"/>
              <a:ea typeface="Open Sans"/>
              <a:cs typeface="Open Sans"/>
              <a:sym typeface="Open Sans"/>
            </a:endParaRPr>
          </a:p>
        </p:txBody>
      </p:sp>
      <p:sp>
        <p:nvSpPr>
          <p:cNvPr id="521" name="Google Shape;521;p18"/>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b="0">
                <a:solidFill>
                  <a:srgbClr val="3F3F3F"/>
                </a:solidFill>
              </a:rPr>
              <a:t>On a particular slave machine</a:t>
            </a:r>
            <a:endParaRPr sz="2200" b="0">
              <a:solidFill>
                <a:srgbClr val="3F3F3F"/>
              </a:solidFill>
            </a:endParaRPr>
          </a:p>
        </p:txBody>
      </p:sp>
      <p:sp>
        <p:nvSpPr>
          <p:cNvPr id="522" name="Google Shape;522;p18"/>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b="0">
                <a:solidFill>
                  <a:srgbClr val="3F3F3F"/>
                </a:solidFill>
              </a:rPr>
              <a:t>On a particular type of machine</a:t>
            </a:r>
            <a:endParaRPr sz="2200" b="0">
              <a:solidFill>
                <a:srgbClr val="3F3F3F"/>
              </a:solidFill>
            </a:endParaRPr>
          </a:p>
        </p:txBody>
      </p:sp>
      <p:sp>
        <p:nvSpPr>
          <p:cNvPr id="523" name="Google Shape;523;p18"/>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Jenkins chooses a random available slave machine</a:t>
            </a:r>
            <a:endParaRPr sz="2200">
              <a:solidFill>
                <a:srgbClr val="3F3F3F"/>
              </a:solidFill>
            </a:endParaRPr>
          </a:p>
        </p:txBody>
      </p:sp>
      <p:sp>
        <p:nvSpPr>
          <p:cNvPr id="524" name="Google Shape;524;p18"/>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All of the above</a:t>
            </a:r>
            <a:endParaRPr sz="2200">
              <a:solidFill>
                <a:srgbClr val="3F3F3F"/>
              </a:solidFill>
            </a:endParaRPr>
          </a:p>
        </p:txBody>
      </p:sp>
      <p:sp>
        <p:nvSpPr>
          <p:cNvPr id="525" name="Google Shape;525;p18"/>
          <p:cNvSpPr txBox="1">
            <a:spLocks noGrp="1"/>
          </p:cNvSpPr>
          <p:nvPr>
            <p:ph type="body" idx="1"/>
          </p:nvPr>
        </p:nvSpPr>
        <p:spPr>
          <a:xfrm>
            <a:off x="1375062" y="1612873"/>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2</a:t>
            </a:r>
            <a:endParaRPr/>
          </a:p>
        </p:txBody>
      </p:sp>
      <p:sp>
        <p:nvSpPr>
          <p:cNvPr id="526" name="Google Shape;526;p18"/>
          <p:cNvSpPr txBox="1">
            <a:spLocks noGrp="1"/>
          </p:cNvSpPr>
          <p:nvPr>
            <p:ph type="body" idx="2"/>
          </p:nvPr>
        </p:nvSpPr>
        <p:spPr>
          <a:xfrm>
            <a:off x="3358872" y="770771"/>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Where is the build job executed in a master/slave system?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108"/>
          <p:cNvSpPr txBox="1">
            <a:spLocks noGrp="1"/>
          </p:cNvSpPr>
          <p:nvPr>
            <p:ph type="body" idx="2"/>
          </p:nvPr>
        </p:nvSpPr>
        <p:spPr>
          <a:xfrm>
            <a:off x="3390403" y="770771"/>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Where are the build results generated and published?</a:t>
            </a:r>
            <a:endParaRPr/>
          </a:p>
        </p:txBody>
      </p:sp>
      <p:sp>
        <p:nvSpPr>
          <p:cNvPr id="532" name="Google Shape;532;p108"/>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Slave machine</a:t>
            </a:r>
            <a:endParaRPr sz="2200">
              <a:solidFill>
                <a:srgbClr val="3F3F3F"/>
              </a:solidFill>
            </a:endParaRPr>
          </a:p>
        </p:txBody>
      </p:sp>
      <p:sp>
        <p:nvSpPr>
          <p:cNvPr id="533" name="Google Shape;533;p108"/>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Master machine</a:t>
            </a:r>
            <a:endParaRPr sz="2200">
              <a:solidFill>
                <a:srgbClr val="3F3F3F"/>
              </a:solidFill>
            </a:endParaRPr>
          </a:p>
        </p:txBody>
      </p:sp>
      <p:sp>
        <p:nvSpPr>
          <p:cNvPr id="534" name="Google Shape;534;p108"/>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Only b</a:t>
            </a:r>
            <a:endParaRPr sz="2200">
              <a:solidFill>
                <a:srgbClr val="3F3F3F"/>
              </a:solidFill>
            </a:endParaRPr>
          </a:p>
        </p:txBody>
      </p:sp>
      <p:sp>
        <p:nvSpPr>
          <p:cNvPr id="535" name="Google Shape;535;p108"/>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None of the above</a:t>
            </a:r>
            <a:endParaRPr sz="2200">
              <a:solidFill>
                <a:srgbClr val="3F3F3F"/>
              </a:solidFill>
            </a:endParaRPr>
          </a:p>
        </p:txBody>
      </p:sp>
      <p:sp>
        <p:nvSpPr>
          <p:cNvPr id="536" name="Google Shape;536;p108"/>
          <p:cNvSpPr txBox="1">
            <a:spLocks noGrp="1"/>
          </p:cNvSpPr>
          <p:nvPr>
            <p:ph type="body" idx="1"/>
          </p:nvPr>
        </p:nvSpPr>
        <p:spPr>
          <a:xfrm>
            <a:off x="1375062" y="1612873"/>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3</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109"/>
          <p:cNvSpPr txBox="1">
            <a:spLocks noGrp="1"/>
          </p:cNvSpPr>
          <p:nvPr>
            <p:ph type="body" idx="4"/>
          </p:nvPr>
        </p:nvSpPr>
        <p:spPr>
          <a:xfrm>
            <a:off x="3775988" y="7085691"/>
            <a:ext cx="12477814" cy="469536"/>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dirty="0">
                <a:solidFill>
                  <a:srgbClr val="EC6B14"/>
                </a:solidFill>
              </a:rPr>
              <a:t>C</a:t>
            </a:r>
            <a:endParaRPr dirty="0">
              <a:solidFill>
                <a:srgbClr val="EC6B14"/>
              </a:solidFill>
            </a:endParaRPr>
          </a:p>
        </p:txBody>
      </p:sp>
      <p:sp>
        <p:nvSpPr>
          <p:cNvPr id="542" name="Google Shape;542;p109"/>
          <p:cNvSpPr txBox="1"/>
          <p:nvPr/>
        </p:nvSpPr>
        <p:spPr>
          <a:xfrm>
            <a:off x="1063569" y="7794116"/>
            <a:ext cx="1371750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3F3F3F"/>
                </a:solidFill>
                <a:latin typeface="Open Sans"/>
                <a:ea typeface="Open Sans"/>
                <a:cs typeface="Open Sans"/>
                <a:sym typeface="Open Sans"/>
              </a:rPr>
              <a:t>Slave machine can generate build results, but it is published only on the master node.</a:t>
            </a:r>
            <a:endParaRPr sz="2000" b="1" i="0" u="none" strike="noStrike" cap="none">
              <a:solidFill>
                <a:srgbClr val="3F3F3F"/>
              </a:solidFill>
              <a:latin typeface="Open Sans"/>
              <a:ea typeface="Open Sans"/>
              <a:cs typeface="Open Sans"/>
              <a:sym typeface="Open Sans"/>
            </a:endParaRPr>
          </a:p>
        </p:txBody>
      </p:sp>
      <p:sp>
        <p:nvSpPr>
          <p:cNvPr id="543" name="Google Shape;543;p109"/>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b="0">
                <a:solidFill>
                  <a:srgbClr val="3F3F3F"/>
                </a:solidFill>
              </a:rPr>
              <a:t>Slave machine</a:t>
            </a:r>
            <a:endParaRPr sz="2200" b="0">
              <a:solidFill>
                <a:srgbClr val="3F3F3F"/>
              </a:solidFill>
            </a:endParaRPr>
          </a:p>
        </p:txBody>
      </p:sp>
      <p:sp>
        <p:nvSpPr>
          <p:cNvPr id="544" name="Google Shape;544;p109"/>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b="0">
                <a:solidFill>
                  <a:srgbClr val="3F3F3F"/>
                </a:solidFill>
              </a:rPr>
              <a:t>Master machine</a:t>
            </a:r>
            <a:endParaRPr sz="2200" b="0">
              <a:solidFill>
                <a:srgbClr val="3F3F3F"/>
              </a:solidFill>
            </a:endParaRPr>
          </a:p>
        </p:txBody>
      </p:sp>
      <p:sp>
        <p:nvSpPr>
          <p:cNvPr id="545" name="Google Shape;545;p109"/>
          <p:cNvSpPr txBox="1">
            <a:spLocks noGrp="1"/>
          </p:cNvSpPr>
          <p:nvPr>
            <p:ph type="body" idx="5"/>
          </p:nvPr>
        </p:nvSpPr>
        <p:spPr>
          <a:xfrm>
            <a:off x="2377042"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sz="2200">
                <a:solidFill>
                  <a:srgbClr val="3F3F3F"/>
                </a:solidFill>
              </a:rPr>
              <a:t>Only b</a:t>
            </a:r>
            <a:endParaRPr sz="2200">
              <a:solidFill>
                <a:srgbClr val="3F3F3F"/>
              </a:solidFill>
            </a:endParaRPr>
          </a:p>
        </p:txBody>
      </p:sp>
      <p:sp>
        <p:nvSpPr>
          <p:cNvPr id="546" name="Google Shape;546;p109"/>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None of the above</a:t>
            </a:r>
            <a:endParaRPr sz="2200">
              <a:solidFill>
                <a:srgbClr val="3F3F3F"/>
              </a:solidFill>
            </a:endParaRPr>
          </a:p>
        </p:txBody>
      </p:sp>
      <p:sp>
        <p:nvSpPr>
          <p:cNvPr id="547" name="Google Shape;547;p109"/>
          <p:cNvSpPr txBox="1">
            <a:spLocks noGrp="1"/>
          </p:cNvSpPr>
          <p:nvPr>
            <p:ph type="body" idx="1"/>
          </p:nvPr>
        </p:nvSpPr>
        <p:spPr>
          <a:xfrm>
            <a:off x="1375062" y="1612873"/>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3</a:t>
            </a:r>
            <a:endParaRPr/>
          </a:p>
        </p:txBody>
      </p:sp>
      <p:sp>
        <p:nvSpPr>
          <p:cNvPr id="548" name="Google Shape;548;p109"/>
          <p:cNvSpPr txBox="1">
            <a:spLocks noGrp="1"/>
          </p:cNvSpPr>
          <p:nvPr>
            <p:ph type="body" idx="2"/>
          </p:nvPr>
        </p:nvSpPr>
        <p:spPr>
          <a:xfrm>
            <a:off x="3390403" y="770771"/>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Where are the build results generated and published?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9"/>
          <p:cNvSpPr txBox="1">
            <a:spLocks noGrp="1"/>
          </p:cNvSpPr>
          <p:nvPr>
            <p:ph type="body" idx="2"/>
          </p:nvPr>
        </p:nvSpPr>
        <p:spPr>
          <a:xfrm>
            <a:off x="3390404" y="761123"/>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Which of the following tool is NOT a master/slave strategy?</a:t>
            </a:r>
            <a:endParaRPr/>
          </a:p>
        </p:txBody>
      </p:sp>
      <p:sp>
        <p:nvSpPr>
          <p:cNvPr id="554" name="Google Shape;554;p19"/>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Starting the salve machine with SSH</a:t>
            </a:r>
            <a:endParaRPr sz="2200">
              <a:solidFill>
                <a:srgbClr val="3F3F3F"/>
              </a:solidFill>
            </a:endParaRPr>
          </a:p>
        </p:txBody>
      </p:sp>
      <p:sp>
        <p:nvSpPr>
          <p:cNvPr id="555" name="Google Shape;555;p19"/>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Starting the slave machine with a dedicated master/slave software</a:t>
            </a:r>
            <a:endParaRPr sz="2200">
              <a:solidFill>
                <a:srgbClr val="3F3F3F"/>
              </a:solidFill>
            </a:endParaRPr>
          </a:p>
        </p:txBody>
      </p:sp>
      <p:sp>
        <p:nvSpPr>
          <p:cNvPr id="556" name="Google Shape;556;p19"/>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Both a and b</a:t>
            </a:r>
            <a:endParaRPr sz="2200">
              <a:solidFill>
                <a:srgbClr val="3F3F3F"/>
              </a:solidFill>
            </a:endParaRPr>
          </a:p>
        </p:txBody>
      </p:sp>
      <p:sp>
        <p:nvSpPr>
          <p:cNvPr id="557" name="Google Shape;557;p19"/>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None of the above</a:t>
            </a:r>
            <a:endParaRPr sz="2200">
              <a:solidFill>
                <a:srgbClr val="3F3F3F"/>
              </a:solidFill>
            </a:endParaRPr>
          </a:p>
        </p:txBody>
      </p:sp>
      <p:sp>
        <p:nvSpPr>
          <p:cNvPr id="558" name="Google Shape;558;p19"/>
          <p:cNvSpPr txBox="1">
            <a:spLocks noGrp="1"/>
          </p:cNvSpPr>
          <p:nvPr>
            <p:ph type="body" idx="1"/>
          </p:nvPr>
        </p:nvSpPr>
        <p:spPr>
          <a:xfrm>
            <a:off x="1375062" y="1612873"/>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4</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20"/>
          <p:cNvSpPr txBox="1">
            <a:spLocks noGrp="1"/>
          </p:cNvSpPr>
          <p:nvPr>
            <p:ph type="body" idx="4"/>
          </p:nvPr>
        </p:nvSpPr>
        <p:spPr>
          <a:xfrm>
            <a:off x="3760222" y="7085692"/>
            <a:ext cx="12477814" cy="469536"/>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dirty="0">
                <a:solidFill>
                  <a:srgbClr val="EC6B14"/>
                </a:solidFill>
              </a:rPr>
              <a:t>B</a:t>
            </a:r>
            <a:endParaRPr dirty="0">
              <a:solidFill>
                <a:srgbClr val="EC6B14"/>
              </a:solidFill>
            </a:endParaRPr>
          </a:p>
        </p:txBody>
      </p:sp>
      <p:sp>
        <p:nvSpPr>
          <p:cNvPr id="564" name="Google Shape;564;p20"/>
          <p:cNvSpPr txBox="1"/>
          <p:nvPr/>
        </p:nvSpPr>
        <p:spPr>
          <a:xfrm>
            <a:off x="1057572" y="7786549"/>
            <a:ext cx="1371750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3F3F3F"/>
                </a:solidFill>
                <a:latin typeface="Open Sans"/>
                <a:ea typeface="Open Sans"/>
                <a:cs typeface="Open Sans"/>
                <a:sym typeface="Open Sans"/>
              </a:rPr>
              <a:t>Only “Starting the slave machine with SSH” is a strategy to start a slave machine.</a:t>
            </a:r>
            <a:endParaRPr sz="2000" b="1" i="0" u="none" strike="noStrike" cap="none">
              <a:solidFill>
                <a:srgbClr val="3F3F3F"/>
              </a:solidFill>
              <a:latin typeface="Open Sans"/>
              <a:ea typeface="Open Sans"/>
              <a:cs typeface="Open Sans"/>
              <a:sym typeface="Open Sans"/>
            </a:endParaRPr>
          </a:p>
        </p:txBody>
      </p:sp>
      <p:sp>
        <p:nvSpPr>
          <p:cNvPr id="565" name="Google Shape;565;p20"/>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b="0">
                <a:solidFill>
                  <a:srgbClr val="3F3F3F"/>
                </a:solidFill>
              </a:rPr>
              <a:t>Starting the salve machine with SSH</a:t>
            </a:r>
            <a:endParaRPr sz="2200" b="0">
              <a:solidFill>
                <a:srgbClr val="3F3F3F"/>
              </a:solidFill>
            </a:endParaRPr>
          </a:p>
        </p:txBody>
      </p:sp>
      <p:sp>
        <p:nvSpPr>
          <p:cNvPr id="566" name="Google Shape;566;p20"/>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b="0">
                <a:solidFill>
                  <a:srgbClr val="3F3F3F"/>
                </a:solidFill>
              </a:rPr>
              <a:t>Starting the slave machine with a dedicated master/slave software</a:t>
            </a:r>
            <a:endParaRPr sz="2200" b="0">
              <a:solidFill>
                <a:srgbClr val="3F3F3F"/>
              </a:solidFill>
            </a:endParaRPr>
          </a:p>
        </p:txBody>
      </p:sp>
      <p:sp>
        <p:nvSpPr>
          <p:cNvPr id="567" name="Google Shape;567;p20"/>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Both a and b</a:t>
            </a:r>
            <a:endParaRPr sz="2200">
              <a:solidFill>
                <a:srgbClr val="3F3F3F"/>
              </a:solidFill>
            </a:endParaRPr>
          </a:p>
        </p:txBody>
      </p:sp>
      <p:sp>
        <p:nvSpPr>
          <p:cNvPr id="568" name="Google Shape;568;p20"/>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None of the above</a:t>
            </a:r>
            <a:endParaRPr sz="2200">
              <a:solidFill>
                <a:srgbClr val="3F3F3F"/>
              </a:solidFill>
            </a:endParaRPr>
          </a:p>
        </p:txBody>
      </p:sp>
      <p:sp>
        <p:nvSpPr>
          <p:cNvPr id="569" name="Google Shape;569;p20"/>
          <p:cNvSpPr txBox="1">
            <a:spLocks noGrp="1"/>
          </p:cNvSpPr>
          <p:nvPr>
            <p:ph type="body" idx="1"/>
          </p:nvPr>
        </p:nvSpPr>
        <p:spPr>
          <a:xfrm>
            <a:off x="1375062" y="1612873"/>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4</a:t>
            </a:r>
            <a:endParaRPr/>
          </a:p>
        </p:txBody>
      </p:sp>
      <p:sp>
        <p:nvSpPr>
          <p:cNvPr id="570" name="Google Shape;570;p20"/>
          <p:cNvSpPr txBox="1">
            <a:spLocks noGrp="1"/>
          </p:cNvSpPr>
          <p:nvPr>
            <p:ph type="body" idx="2"/>
          </p:nvPr>
        </p:nvSpPr>
        <p:spPr>
          <a:xfrm>
            <a:off x="3390404" y="761123"/>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Which of the following tool is NOT a master/slave strategy?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21"/>
          <p:cNvSpPr txBox="1">
            <a:spLocks noGrp="1"/>
          </p:cNvSpPr>
          <p:nvPr>
            <p:ph type="body" idx="2"/>
          </p:nvPr>
        </p:nvSpPr>
        <p:spPr>
          <a:xfrm>
            <a:off x="3374639" y="792653"/>
            <a:ext cx="11250640"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What should be the username of the slave node while configuring remote access settings?</a:t>
            </a:r>
            <a:endParaRPr/>
          </a:p>
        </p:txBody>
      </p:sp>
      <p:sp>
        <p:nvSpPr>
          <p:cNvPr id="576" name="Google Shape;576;p2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Company’s name</a:t>
            </a:r>
            <a:endParaRPr sz="2200">
              <a:solidFill>
                <a:srgbClr val="3F3F3F"/>
              </a:solidFill>
            </a:endParaRPr>
          </a:p>
        </p:txBody>
      </p:sp>
      <p:sp>
        <p:nvSpPr>
          <p:cNvPr id="577" name="Google Shape;577;p2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End user’s name</a:t>
            </a:r>
            <a:endParaRPr sz="2200">
              <a:solidFill>
                <a:srgbClr val="3F3F3F"/>
              </a:solidFill>
            </a:endParaRPr>
          </a:p>
        </p:txBody>
      </p:sp>
      <p:sp>
        <p:nvSpPr>
          <p:cNvPr id="578" name="Google Shape;578;p2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Same as master node’s name</a:t>
            </a:r>
            <a:endParaRPr sz="2200">
              <a:solidFill>
                <a:srgbClr val="3F3F3F"/>
              </a:solidFill>
            </a:endParaRPr>
          </a:p>
        </p:txBody>
      </p:sp>
      <p:sp>
        <p:nvSpPr>
          <p:cNvPr id="579" name="Google Shape;579;p2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Hostname of the slave machine</a:t>
            </a:r>
            <a:endParaRPr sz="2200">
              <a:solidFill>
                <a:srgbClr val="3F3F3F"/>
              </a:solidFill>
            </a:endParaRPr>
          </a:p>
        </p:txBody>
      </p:sp>
      <p:sp>
        <p:nvSpPr>
          <p:cNvPr id="580" name="Google Shape;580;p21"/>
          <p:cNvSpPr txBox="1">
            <a:spLocks noGrp="1"/>
          </p:cNvSpPr>
          <p:nvPr>
            <p:ph type="body" idx="1"/>
          </p:nvPr>
        </p:nvSpPr>
        <p:spPr>
          <a:xfrm>
            <a:off x="1375062" y="1612873"/>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5</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2"/>
          <p:cNvSpPr txBox="1">
            <a:spLocks noGrp="1"/>
          </p:cNvSpPr>
          <p:nvPr>
            <p:ph type="body" idx="4"/>
          </p:nvPr>
        </p:nvSpPr>
        <p:spPr>
          <a:xfrm>
            <a:off x="3767044" y="7083336"/>
            <a:ext cx="12477814" cy="469536"/>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dirty="0">
                <a:solidFill>
                  <a:srgbClr val="EC6B14"/>
                </a:solidFill>
              </a:rPr>
              <a:t>D</a:t>
            </a:r>
            <a:endParaRPr dirty="0">
              <a:solidFill>
                <a:srgbClr val="EC6B14"/>
              </a:solidFill>
            </a:endParaRPr>
          </a:p>
        </p:txBody>
      </p:sp>
      <p:sp>
        <p:nvSpPr>
          <p:cNvPr id="586" name="Google Shape;586;p22"/>
          <p:cNvSpPr txBox="1"/>
          <p:nvPr/>
        </p:nvSpPr>
        <p:spPr>
          <a:xfrm>
            <a:off x="1064394" y="7793575"/>
            <a:ext cx="1429451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3F3F3F"/>
                </a:solidFill>
                <a:latin typeface="Open Sans"/>
                <a:ea typeface="Open Sans"/>
                <a:cs typeface="Open Sans"/>
                <a:sym typeface="Open Sans"/>
              </a:rPr>
              <a:t>Username of the slave machine should be same as the hostname of the slave machine.</a:t>
            </a:r>
            <a:endParaRPr sz="2000" b="1" i="0" u="none" strike="noStrike" cap="none">
              <a:solidFill>
                <a:srgbClr val="3F3F3F"/>
              </a:solidFill>
              <a:latin typeface="Open Sans"/>
              <a:ea typeface="Open Sans"/>
              <a:cs typeface="Open Sans"/>
              <a:sym typeface="Open Sans"/>
            </a:endParaRPr>
          </a:p>
        </p:txBody>
      </p:sp>
      <p:sp>
        <p:nvSpPr>
          <p:cNvPr id="587" name="Google Shape;587;p22"/>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b="0">
                <a:solidFill>
                  <a:srgbClr val="3F3F3F"/>
                </a:solidFill>
              </a:rPr>
              <a:t>Company’s name</a:t>
            </a:r>
            <a:endParaRPr sz="2200" b="0">
              <a:solidFill>
                <a:srgbClr val="3F3F3F"/>
              </a:solidFill>
            </a:endParaRPr>
          </a:p>
        </p:txBody>
      </p:sp>
      <p:sp>
        <p:nvSpPr>
          <p:cNvPr id="588" name="Google Shape;588;p22"/>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b="0">
                <a:solidFill>
                  <a:srgbClr val="3F3F3F"/>
                </a:solidFill>
              </a:rPr>
              <a:t>End user’s name</a:t>
            </a:r>
            <a:endParaRPr sz="2200" b="0">
              <a:solidFill>
                <a:srgbClr val="3F3F3F"/>
              </a:solidFill>
            </a:endParaRPr>
          </a:p>
        </p:txBody>
      </p:sp>
      <p:sp>
        <p:nvSpPr>
          <p:cNvPr id="589" name="Google Shape;589;p22"/>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Same as master node’s name</a:t>
            </a:r>
            <a:endParaRPr sz="2200">
              <a:solidFill>
                <a:srgbClr val="3F3F3F"/>
              </a:solidFill>
            </a:endParaRPr>
          </a:p>
        </p:txBody>
      </p:sp>
      <p:sp>
        <p:nvSpPr>
          <p:cNvPr id="590" name="Google Shape;590;p22"/>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sz="2200">
                <a:solidFill>
                  <a:srgbClr val="3F3F3F"/>
                </a:solidFill>
              </a:rPr>
              <a:t>Hostname of the slave machine</a:t>
            </a:r>
            <a:endParaRPr sz="2200">
              <a:solidFill>
                <a:srgbClr val="3F3F3F"/>
              </a:solidFill>
            </a:endParaRPr>
          </a:p>
        </p:txBody>
      </p:sp>
      <p:sp>
        <p:nvSpPr>
          <p:cNvPr id="591" name="Google Shape;591;p22"/>
          <p:cNvSpPr txBox="1">
            <a:spLocks noGrp="1"/>
          </p:cNvSpPr>
          <p:nvPr>
            <p:ph type="body" idx="1"/>
          </p:nvPr>
        </p:nvSpPr>
        <p:spPr>
          <a:xfrm>
            <a:off x="1375062" y="1612873"/>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5</a:t>
            </a:r>
            <a:endParaRPr/>
          </a:p>
        </p:txBody>
      </p:sp>
      <p:sp>
        <p:nvSpPr>
          <p:cNvPr id="592" name="Google Shape;592;p22"/>
          <p:cNvSpPr txBox="1">
            <a:spLocks noGrp="1"/>
          </p:cNvSpPr>
          <p:nvPr>
            <p:ph type="body" idx="2"/>
          </p:nvPr>
        </p:nvSpPr>
        <p:spPr>
          <a:xfrm>
            <a:off x="3374639" y="792653"/>
            <a:ext cx="11250640"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What should be the username of the slave node while configuring remote access settings?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6"/>
          <p:cNvSpPr txBox="1">
            <a:spLocks noGrp="1"/>
          </p:cNvSpPr>
          <p:nvPr>
            <p:ph type="title"/>
          </p:nvPr>
        </p:nvSpPr>
        <p:spPr>
          <a:xfrm>
            <a:off x="1767989" y="592255"/>
            <a:ext cx="16256001"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US">
                <a:solidFill>
                  <a:srgbClr val="3F3F3F"/>
                </a:solidFill>
              </a:rPr>
              <a:t>Distributed Builds</a:t>
            </a:r>
            <a:endParaRPr>
              <a:solidFill>
                <a:srgbClr val="3F3F3F"/>
              </a:solidFill>
            </a:endParaRPr>
          </a:p>
        </p:txBody>
      </p:sp>
      <p:sp>
        <p:nvSpPr>
          <p:cNvPr id="599" name="Google Shape;599;p66"/>
          <p:cNvSpPr txBox="1">
            <a:spLocks noGrp="1"/>
          </p:cNvSpPr>
          <p:nvPr>
            <p:ph type="body" idx="1"/>
          </p:nvPr>
        </p:nvSpPr>
        <p:spPr>
          <a:xfrm>
            <a:off x="4653097" y="1489415"/>
            <a:ext cx="10485783" cy="5527418"/>
          </a:xfrm>
          <a:prstGeom prst="rect">
            <a:avLst/>
          </a:prstGeom>
          <a:noFill/>
          <a:ln>
            <a:noFill/>
          </a:ln>
        </p:spPr>
        <p:txBody>
          <a:bodyPr spcFirstLastPara="1" wrap="square" lIns="91425" tIns="0" rIns="91425" bIns="0" anchor="t" anchorCtr="0">
            <a:noAutofit/>
          </a:bodyPr>
          <a:lstStyle/>
          <a:p>
            <a:pPr marL="0" lvl="0" indent="0" algn="l" rtl="0">
              <a:lnSpc>
                <a:spcPct val="97000"/>
              </a:lnSpc>
              <a:spcBef>
                <a:spcPts val="0"/>
              </a:spcBef>
              <a:spcAft>
                <a:spcPts val="0"/>
              </a:spcAft>
              <a:buSzPts val="2200"/>
              <a:buNone/>
            </a:pPr>
            <a:r>
              <a:rPr lang="en-US" dirty="0">
                <a:solidFill>
                  <a:srgbClr val="3F3F3F"/>
                </a:solidFill>
                <a:latin typeface="Open Sans SemiBold"/>
                <a:ea typeface="Open Sans SemiBold"/>
                <a:cs typeface="Open Sans SemiBold"/>
                <a:sym typeface="Open Sans SemiBold"/>
              </a:rPr>
              <a:t>Problem Statement:</a:t>
            </a:r>
            <a:endParaRPr dirty="0"/>
          </a:p>
          <a:p>
            <a:pPr marL="0" lvl="0" indent="0" algn="l" rtl="0">
              <a:lnSpc>
                <a:spcPct val="97000"/>
              </a:lnSpc>
              <a:spcBef>
                <a:spcPts val="0"/>
              </a:spcBef>
              <a:spcAft>
                <a:spcPts val="0"/>
              </a:spcAft>
              <a:buSzPts val="2200"/>
              <a:buNone/>
            </a:pPr>
            <a:endParaRPr b="1" dirty="0">
              <a:solidFill>
                <a:srgbClr val="3F3F3F"/>
              </a:solidFill>
              <a:latin typeface="Open Sans"/>
              <a:ea typeface="Open Sans"/>
              <a:cs typeface="Open Sans"/>
              <a:sym typeface="Open Sans"/>
            </a:endParaRPr>
          </a:p>
          <a:p>
            <a:pPr marL="0" lvl="0" indent="0" algn="l" rtl="0">
              <a:lnSpc>
                <a:spcPct val="107000"/>
              </a:lnSpc>
              <a:spcBef>
                <a:spcPts val="0"/>
              </a:spcBef>
              <a:spcAft>
                <a:spcPts val="0"/>
              </a:spcAft>
              <a:buSzPts val="1100"/>
              <a:buNone/>
            </a:pPr>
            <a:r>
              <a:rPr lang="en-US" dirty="0">
                <a:solidFill>
                  <a:srgbClr val="3F3F3F"/>
                </a:solidFill>
                <a:latin typeface="Open Sans"/>
                <a:ea typeface="Open Sans"/>
                <a:cs typeface="Open Sans"/>
                <a:sym typeface="Open Sans"/>
              </a:rPr>
              <a:t>You’re a DevOps engineer at </a:t>
            </a:r>
            <a:r>
              <a:rPr lang="en-US" dirty="0" err="1">
                <a:solidFill>
                  <a:srgbClr val="3F3F3F"/>
                </a:solidFill>
                <a:latin typeface="Open Sans"/>
                <a:ea typeface="Open Sans"/>
                <a:cs typeface="Open Sans"/>
                <a:sym typeface="Open Sans"/>
              </a:rPr>
              <a:t>PiperChat</a:t>
            </a:r>
            <a:r>
              <a:rPr lang="en-US" dirty="0">
                <a:solidFill>
                  <a:srgbClr val="3F3F3F"/>
                </a:solidFill>
                <a:latin typeface="Open Sans"/>
                <a:ea typeface="Open Sans"/>
                <a:cs typeface="Open Sans"/>
                <a:sym typeface="Open Sans"/>
              </a:rPr>
              <a:t>, a video chat company that started out as an internal communication tool. </a:t>
            </a:r>
            <a:r>
              <a:rPr lang="en-US" dirty="0" err="1">
                <a:solidFill>
                  <a:srgbClr val="3F3F3F"/>
                </a:solidFill>
                <a:latin typeface="Open Sans"/>
                <a:ea typeface="Open Sans"/>
                <a:cs typeface="Open Sans"/>
                <a:sym typeface="Open Sans"/>
              </a:rPr>
              <a:t>PiperChat</a:t>
            </a:r>
            <a:r>
              <a:rPr lang="en-US" dirty="0">
                <a:solidFill>
                  <a:srgbClr val="3F3F3F"/>
                </a:solidFill>
                <a:latin typeface="Open Sans"/>
                <a:ea typeface="Open Sans"/>
                <a:cs typeface="Open Sans"/>
                <a:sym typeface="Open Sans"/>
              </a:rPr>
              <a:t> has since expanded as a popular video calling app with multiple features like various image and voice filters. The company wants to make the build more efficient since the stack has grown. You’re required to configure a master-slave Jenkins architecture to reduce the load on the single Jenkins instance. The company is also considering moving to the Cloud and wants to use this as a pilot. You’re asked to set up a Jenkins slave node on an AWS EC2 machine while retaining the on-prem Jenkins instance as the master.</a:t>
            </a:r>
            <a:endParaRPr dirty="0">
              <a:solidFill>
                <a:srgbClr val="3F3F3F"/>
              </a:solidFill>
              <a:latin typeface="Open Sans"/>
              <a:ea typeface="Open Sans"/>
              <a:cs typeface="Open Sans"/>
              <a:sym typeface="Open Sans"/>
            </a:endParaRPr>
          </a:p>
          <a:p>
            <a:pPr marL="0" lvl="0" indent="0" algn="l" rtl="0">
              <a:lnSpc>
                <a:spcPct val="107000"/>
              </a:lnSpc>
              <a:spcBef>
                <a:spcPts val="0"/>
              </a:spcBef>
              <a:spcAft>
                <a:spcPts val="0"/>
              </a:spcAft>
              <a:buClr>
                <a:srgbClr val="000000"/>
              </a:buClr>
              <a:buSzPts val="2200"/>
              <a:buNone/>
            </a:pPr>
            <a:endParaRPr sz="1500" dirty="0">
              <a:latin typeface="Open Sans"/>
              <a:ea typeface="Open Sans"/>
              <a:cs typeface="Open Sans"/>
              <a:sym typeface="Open Sans"/>
            </a:endParaRPr>
          </a:p>
          <a:p>
            <a:pPr marL="0" lvl="0" indent="0" algn="l" rtl="0">
              <a:lnSpc>
                <a:spcPct val="97000"/>
              </a:lnSpc>
              <a:spcBef>
                <a:spcPts val="0"/>
              </a:spcBef>
              <a:spcAft>
                <a:spcPts val="0"/>
              </a:spcAft>
              <a:buSzPts val="2200"/>
              <a:buNone/>
            </a:pPr>
            <a:r>
              <a:rPr lang="en-US" dirty="0">
                <a:solidFill>
                  <a:srgbClr val="3F3F3F"/>
                </a:solidFill>
                <a:latin typeface="Open Sans SemiBold"/>
                <a:ea typeface="Open Sans SemiBold"/>
                <a:cs typeface="Open Sans SemiBold"/>
                <a:sym typeface="Open Sans SemiBold"/>
              </a:rPr>
              <a:t>Requirements:</a:t>
            </a:r>
            <a:endParaRPr dirty="0"/>
          </a:p>
          <a:p>
            <a:pPr marL="0" lvl="0" indent="0" algn="l" rtl="0">
              <a:lnSpc>
                <a:spcPct val="97000"/>
              </a:lnSpc>
              <a:spcBef>
                <a:spcPts val="0"/>
              </a:spcBef>
              <a:spcAft>
                <a:spcPts val="0"/>
              </a:spcAft>
              <a:buSzPts val="2200"/>
              <a:buNone/>
            </a:pPr>
            <a:endParaRPr dirty="0">
              <a:solidFill>
                <a:srgbClr val="3F3F3F"/>
              </a:solidFill>
              <a:latin typeface="Open Sans SemiBold"/>
              <a:ea typeface="Open Sans SemiBold"/>
              <a:cs typeface="Open Sans SemiBold"/>
              <a:sym typeface="Open Sans SemiBold"/>
            </a:endParaRPr>
          </a:p>
          <a:p>
            <a:pPr marL="457200" lvl="0" indent="-361950" algn="l" rtl="0">
              <a:lnSpc>
                <a:spcPct val="100000"/>
              </a:lnSpc>
              <a:spcBef>
                <a:spcPts val="0"/>
              </a:spcBef>
              <a:spcAft>
                <a:spcPts val="0"/>
              </a:spcAft>
              <a:buClr>
                <a:srgbClr val="3F3F3F"/>
              </a:buClr>
              <a:buSzPts val="2100"/>
              <a:buFont typeface="Arial" panose="020B0604020202020204" pitchFamily="34" charset="0"/>
              <a:buChar char="•"/>
            </a:pPr>
            <a:r>
              <a:rPr lang="en-US" dirty="0">
                <a:solidFill>
                  <a:srgbClr val="3F3F3F"/>
                </a:solidFill>
                <a:latin typeface="Open Sans"/>
                <a:ea typeface="Open Sans"/>
                <a:cs typeface="Open Sans"/>
                <a:sym typeface="Open Sans"/>
              </a:rPr>
              <a:t>The app should be built with Maven.</a:t>
            </a:r>
            <a:endParaRPr dirty="0">
              <a:solidFill>
                <a:srgbClr val="3F3F3F"/>
              </a:solidFill>
              <a:latin typeface="Open Sans"/>
              <a:ea typeface="Open Sans"/>
              <a:cs typeface="Open Sans"/>
              <a:sym typeface="Open Sans"/>
            </a:endParaRPr>
          </a:p>
          <a:p>
            <a:pPr marL="457200" lvl="0" indent="-361950" algn="l" rtl="0">
              <a:lnSpc>
                <a:spcPct val="100000"/>
              </a:lnSpc>
              <a:spcBef>
                <a:spcPts val="0"/>
              </a:spcBef>
              <a:spcAft>
                <a:spcPts val="0"/>
              </a:spcAft>
              <a:buClr>
                <a:srgbClr val="3F3F3F"/>
              </a:buClr>
              <a:buSzPts val="2100"/>
              <a:buFont typeface="Arial" panose="020B0604020202020204" pitchFamily="34" charset="0"/>
              <a:buChar char="•"/>
            </a:pPr>
            <a:r>
              <a:rPr lang="en-US" dirty="0">
                <a:solidFill>
                  <a:srgbClr val="3F3F3F"/>
                </a:solidFill>
                <a:latin typeface="Open Sans"/>
                <a:ea typeface="Open Sans"/>
                <a:cs typeface="Open Sans"/>
                <a:sym typeface="Open Sans"/>
              </a:rPr>
              <a:t>The architecture should have one slave node on an AWS EC2 machine and a local master node.</a:t>
            </a:r>
            <a:endParaRPr dirty="0">
              <a:solidFill>
                <a:srgbClr val="3F3F3F"/>
              </a:solidFill>
              <a:latin typeface="Open Sans"/>
              <a:ea typeface="Open Sans"/>
              <a:cs typeface="Open Sans"/>
              <a:sym typeface="Open Sans"/>
            </a:endParaRPr>
          </a:p>
          <a:p>
            <a:pPr marL="457200" lvl="0" indent="-361950" algn="l" rtl="0">
              <a:lnSpc>
                <a:spcPct val="100000"/>
              </a:lnSpc>
              <a:spcBef>
                <a:spcPts val="0"/>
              </a:spcBef>
              <a:spcAft>
                <a:spcPts val="0"/>
              </a:spcAft>
              <a:buClr>
                <a:srgbClr val="3F3F3F"/>
              </a:buClr>
              <a:buSzPts val="2100"/>
              <a:buFont typeface="Arial" panose="020B0604020202020204" pitchFamily="34" charset="0"/>
              <a:buChar char="•"/>
            </a:pPr>
            <a:r>
              <a:rPr lang="en-US" dirty="0">
                <a:solidFill>
                  <a:srgbClr val="3F3F3F"/>
                </a:solidFill>
                <a:latin typeface="Open Sans"/>
                <a:ea typeface="Open Sans"/>
                <a:cs typeface="Open Sans"/>
                <a:sym typeface="Open Sans"/>
              </a:rPr>
              <a:t>The master node should only manage slave nodes and all build jobs must be run on the slaves.</a:t>
            </a:r>
            <a:endParaRPr dirty="0">
              <a:solidFill>
                <a:srgbClr val="3F3F3F"/>
              </a:solidFill>
              <a:latin typeface="Open Sans"/>
              <a:ea typeface="Open Sans"/>
              <a:cs typeface="Open Sans"/>
              <a:sym typeface="Open Sans"/>
            </a:endParaRPr>
          </a:p>
          <a:p>
            <a:pPr marL="457200" lvl="0" indent="-228600" algn="l" rtl="0">
              <a:lnSpc>
                <a:spcPct val="125000"/>
              </a:lnSpc>
              <a:spcBef>
                <a:spcPts val="0"/>
              </a:spcBef>
              <a:spcAft>
                <a:spcPts val="0"/>
              </a:spcAft>
              <a:buClr>
                <a:srgbClr val="3F3F3F"/>
              </a:buClr>
              <a:buSzPts val="2100"/>
              <a:buFont typeface="Open Sans"/>
              <a:buNone/>
            </a:pPr>
            <a:endParaRPr dirty="0">
              <a:solidFill>
                <a:srgbClr val="3F3F3F"/>
              </a:solidFill>
              <a:latin typeface="Open Sans"/>
              <a:ea typeface="Open Sans"/>
              <a:cs typeface="Open Sans"/>
              <a:sym typeface="Open Sans"/>
            </a:endParaRPr>
          </a:p>
          <a:p>
            <a:pPr marL="0" lvl="0" indent="0" algn="l" rtl="0">
              <a:lnSpc>
                <a:spcPct val="107000"/>
              </a:lnSpc>
              <a:spcBef>
                <a:spcPts val="0"/>
              </a:spcBef>
              <a:spcAft>
                <a:spcPts val="0"/>
              </a:spcAft>
              <a:buClr>
                <a:srgbClr val="000000"/>
              </a:buClr>
              <a:buSzPts val="2200"/>
              <a:buNone/>
            </a:pPr>
            <a:endParaRPr dirty="0">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g7c6156fbb0_0_203"/>
          <p:cNvSpPr txBox="1">
            <a:spLocks noGrp="1"/>
          </p:cNvSpPr>
          <p:nvPr>
            <p:ph type="title"/>
          </p:nvPr>
        </p:nvSpPr>
        <p:spPr>
          <a:xfrm>
            <a:off x="1549400" y="592255"/>
            <a:ext cx="16256001"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US" dirty="0">
                <a:solidFill>
                  <a:srgbClr val="3F3F3F"/>
                </a:solidFill>
              </a:rPr>
              <a:t>Building a CI/CD Pipeline with Jenkin</a:t>
            </a:r>
            <a:endParaRPr dirty="0">
              <a:solidFill>
                <a:srgbClr val="3F3F3F"/>
              </a:solidFill>
            </a:endParaRPr>
          </a:p>
        </p:txBody>
      </p:sp>
      <p:sp>
        <p:nvSpPr>
          <p:cNvPr id="607" name="Google Shape;607;g7c6156fbb0_0_203"/>
          <p:cNvSpPr txBox="1">
            <a:spLocks noGrp="1"/>
          </p:cNvSpPr>
          <p:nvPr>
            <p:ph type="body" idx="1"/>
          </p:nvPr>
        </p:nvSpPr>
        <p:spPr>
          <a:xfrm>
            <a:off x="4699000" y="1617791"/>
            <a:ext cx="9956800" cy="5527418"/>
          </a:xfrm>
          <a:prstGeom prst="rect">
            <a:avLst/>
          </a:prstGeom>
          <a:noFill/>
          <a:ln>
            <a:noFill/>
          </a:ln>
        </p:spPr>
        <p:txBody>
          <a:bodyPr spcFirstLastPara="1" wrap="square" lIns="91425" tIns="0" rIns="91425" bIns="0" anchor="t" anchorCtr="0">
            <a:noAutofit/>
          </a:bodyPr>
          <a:lstStyle/>
          <a:p>
            <a:pPr marL="0" lvl="0" indent="0" algn="l" rtl="0">
              <a:lnSpc>
                <a:spcPct val="107000"/>
              </a:lnSpc>
              <a:spcBef>
                <a:spcPts val="0"/>
              </a:spcBef>
              <a:spcAft>
                <a:spcPts val="0"/>
              </a:spcAft>
              <a:buClr>
                <a:srgbClr val="000000"/>
              </a:buClr>
              <a:buSzPts val="2200"/>
              <a:buNone/>
            </a:pPr>
            <a:r>
              <a:rPr lang="en-US" sz="2400" dirty="0">
                <a:solidFill>
                  <a:srgbClr val="3F3F3F"/>
                </a:solidFill>
                <a:latin typeface="Open Sans SemiBold"/>
                <a:ea typeface="Open Sans SemiBold"/>
                <a:cs typeface="Open Sans SemiBold"/>
                <a:sym typeface="Open Sans SemiBold"/>
              </a:rPr>
              <a:t>Project Objective:</a:t>
            </a:r>
            <a:endParaRPr sz="2400" dirty="0">
              <a:solidFill>
                <a:srgbClr val="3F3F3F"/>
              </a:solidFill>
              <a:latin typeface="Open Sans SemiBold"/>
              <a:ea typeface="Open Sans SemiBold"/>
              <a:cs typeface="Open Sans SemiBold"/>
              <a:sym typeface="Open Sans SemiBold"/>
            </a:endParaRPr>
          </a:p>
          <a:p>
            <a:pPr marL="0" lvl="0" indent="0" algn="l" rtl="0">
              <a:lnSpc>
                <a:spcPct val="107000"/>
              </a:lnSpc>
              <a:spcBef>
                <a:spcPts val="1000"/>
              </a:spcBef>
              <a:spcAft>
                <a:spcPts val="0"/>
              </a:spcAft>
              <a:buClr>
                <a:srgbClr val="000000"/>
              </a:buClr>
              <a:buSzPts val="2200"/>
              <a:buNone/>
            </a:pPr>
            <a:r>
              <a:rPr lang="en-US" sz="2400" dirty="0">
                <a:solidFill>
                  <a:srgbClr val="3F3F3F"/>
                </a:solidFill>
                <a:latin typeface="Open Sans"/>
                <a:ea typeface="Open Sans"/>
                <a:cs typeface="Open Sans"/>
                <a:sym typeface="Open Sans"/>
              </a:rPr>
              <a:t>Use Jenkins to set up a CI/CD pipeline that will compile and test a Maven project and deploy it to a Tomcat Server.</a:t>
            </a:r>
            <a:endParaRPr sz="2400" dirty="0">
              <a:solidFill>
                <a:srgbClr val="3F3F3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90"/>
          <p:cNvSpPr txBox="1">
            <a:spLocks noGrp="1"/>
          </p:cNvSpPr>
          <p:nvPr>
            <p:ph type="body" idx="1"/>
          </p:nvPr>
        </p:nvSpPr>
        <p:spPr>
          <a:xfrm>
            <a:off x="0" y="4079700"/>
            <a:ext cx="16256001" cy="480091"/>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Clr>
                <a:srgbClr val="0F547B"/>
              </a:buClr>
              <a:buSzPts val="2800"/>
              <a:buNone/>
            </a:pPr>
            <a:r>
              <a:rPr lang="en-US">
                <a:solidFill>
                  <a:srgbClr val="3F3F3F"/>
                </a:solidFill>
                <a:latin typeface="Open Sans"/>
                <a:ea typeface="Open Sans"/>
                <a:cs typeface="Open Sans"/>
                <a:sym typeface="Open Sans"/>
              </a:rPr>
              <a:t>Introduction to Distributed Architecture</a:t>
            </a:r>
            <a:endParaRPr>
              <a:solidFill>
                <a:srgbClr val="3F3F3F"/>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g7c6156fbb0_0_21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latin typeface="Open Sans"/>
                <a:ea typeface="Open Sans"/>
                <a:cs typeface="Open Sans"/>
                <a:sym typeface="Open Sans"/>
              </a:rPr>
              <a:t>Background of the Project Statement</a:t>
            </a:r>
            <a:endParaRPr>
              <a:latin typeface="Open Sans"/>
              <a:ea typeface="Open Sans"/>
              <a:cs typeface="Open Sans"/>
              <a:sym typeface="Open Sans"/>
            </a:endParaRPr>
          </a:p>
        </p:txBody>
      </p:sp>
      <p:sp>
        <p:nvSpPr>
          <p:cNvPr id="615" name="Google Shape;615;g7c6156fbb0_0_211"/>
          <p:cNvSpPr/>
          <p:nvPr/>
        </p:nvSpPr>
        <p:spPr>
          <a:xfrm>
            <a:off x="1395630" y="2139529"/>
            <a:ext cx="14187545" cy="1962900"/>
          </a:xfrm>
          <a:prstGeom prst="rect">
            <a:avLst/>
          </a:prstGeom>
          <a:noFill/>
          <a:ln>
            <a:noFill/>
          </a:ln>
        </p:spPr>
        <p:txBody>
          <a:bodyPr spcFirstLastPara="1" wrap="square" lIns="91425" tIns="45700" rIns="91425" bIns="45700" anchor="ctr" anchorCtr="0">
            <a:noAutofit/>
          </a:bodyPr>
          <a:lstStyle/>
          <a:p>
            <a:pPr marL="88900" marR="0" lvl="0" indent="0" algn="l" rtl="0">
              <a:lnSpc>
                <a:spcPct val="115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You’re a DevOps engineer at Pied Piper, a software company that provides web and mobile app development services. Your team is tasked with building a web app for an online book shop named Bookzy. The developers have decided to use Springboot to generate the project, Maven for compilation, and Git as the Source Code Management system for the project.You’re required to set up a Jenkins pipeline that involves three different freestyle jobs for code compilation, testing, and deployment respectively. Your Pipeline has to poll the SCM nightly for commits, build the project, and trigger the test job if the build is stable. The test job has to run unit tests, publish the JUnit test report, and trigger the freestyle job for deployment. The deployment job is required to package the Maven project, deploy the war file to a Tomcat server, and notify you via email if deployment failed.</a:t>
            </a:r>
            <a:endParaRPr sz="2200" b="0" i="0" u="none" strike="noStrike" cap="none">
              <a:solidFill>
                <a:srgbClr val="3F3F3F"/>
              </a:solidFill>
              <a:latin typeface="Open Sans"/>
              <a:ea typeface="Open Sans"/>
              <a:cs typeface="Open Sans"/>
              <a:sym typeface="Open Sans"/>
            </a:endParaRPr>
          </a:p>
        </p:txBody>
      </p:sp>
      <p:pic>
        <p:nvPicPr>
          <p:cNvPr id="616" name="Google Shape;616;g7c6156fbb0_0_211"/>
          <p:cNvPicPr preferRelativeResize="0"/>
          <p:nvPr/>
        </p:nvPicPr>
        <p:blipFill rotWithShape="1">
          <a:blip r:embed="rId3">
            <a:alphaModFix/>
          </a:blip>
          <a:srcRect/>
          <a:stretch/>
        </p:blipFill>
        <p:spPr>
          <a:xfrm>
            <a:off x="7420097" y="5462547"/>
            <a:ext cx="1415800" cy="1415800"/>
          </a:xfrm>
          <a:prstGeom prst="rect">
            <a:avLst/>
          </a:prstGeom>
          <a:noFill/>
          <a:ln>
            <a:noFill/>
          </a:ln>
        </p:spPr>
      </p:pic>
      <p:pic>
        <p:nvPicPr>
          <p:cNvPr id="617" name="Google Shape;617;g7c6156fbb0_0_211"/>
          <p:cNvPicPr preferRelativeResize="0"/>
          <p:nvPr/>
        </p:nvPicPr>
        <p:blipFill rotWithShape="1">
          <a:blip r:embed="rId4">
            <a:alphaModFix/>
          </a:blip>
          <a:srcRect t="6807" b="6798"/>
          <a:stretch/>
        </p:blipFill>
        <p:spPr>
          <a:xfrm>
            <a:off x="2169501" y="797822"/>
            <a:ext cx="12158490" cy="101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7c6156fbb0_0_21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latin typeface="Open Sans"/>
                <a:ea typeface="Open Sans"/>
                <a:cs typeface="Open Sans"/>
                <a:sym typeface="Open Sans"/>
              </a:rPr>
              <a:t>You Are Asked to Do</a:t>
            </a:r>
            <a:endParaRPr>
              <a:latin typeface="Open Sans"/>
              <a:ea typeface="Open Sans"/>
              <a:cs typeface="Open Sans"/>
              <a:sym typeface="Open Sans"/>
            </a:endParaRPr>
          </a:p>
        </p:txBody>
      </p:sp>
      <p:sp>
        <p:nvSpPr>
          <p:cNvPr id="624" name="Google Shape;624;g7c6156fbb0_0_219"/>
          <p:cNvSpPr/>
          <p:nvPr/>
        </p:nvSpPr>
        <p:spPr>
          <a:xfrm>
            <a:off x="1431256" y="1259632"/>
            <a:ext cx="14399099" cy="5907900"/>
          </a:xfrm>
          <a:prstGeom prst="rect">
            <a:avLst/>
          </a:prstGeom>
          <a:noFill/>
          <a:ln>
            <a:noFill/>
          </a:ln>
        </p:spPr>
        <p:txBody>
          <a:bodyPr spcFirstLastPara="1" wrap="square" lIns="91425" tIns="45700" rIns="91425" bIns="45700" anchor="t" anchorCtr="0">
            <a:noAutofit/>
          </a:bodyPr>
          <a:lstStyle/>
          <a:p>
            <a:pPr marL="457200" marR="0" lvl="0" indent="-368300" algn="l" rtl="0">
              <a:lnSpc>
                <a:spcPct val="15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Build the app with Spring Boot and Maven</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Set up the Tomcat server on an EC2 instance</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Configure the Tomcat server to allow remote deployment</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Test and publish the results with JUnit</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Build a pipeline with three freestyle jobs for :</a:t>
            </a:r>
            <a:endParaRPr sz="2200" b="0" i="0" u="none" strike="noStrike" cap="none">
              <a:solidFill>
                <a:srgbClr val="3F3F3F"/>
              </a:solidFill>
              <a:latin typeface="Open Sans"/>
              <a:ea typeface="Open Sans"/>
              <a:cs typeface="Open Sans"/>
              <a:sym typeface="Open Sans"/>
            </a:endParaRPr>
          </a:p>
          <a:p>
            <a:pPr marL="914400" marR="0" lvl="1" indent="-368300" algn="l" rtl="0">
              <a:lnSpc>
                <a:spcPct val="2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Compilation</a:t>
            </a:r>
            <a:endParaRPr sz="2200" b="0" i="0" u="none" strike="noStrike" cap="none">
              <a:solidFill>
                <a:srgbClr val="3F3F3F"/>
              </a:solidFill>
              <a:latin typeface="Open Sans"/>
              <a:ea typeface="Open Sans"/>
              <a:cs typeface="Open Sans"/>
              <a:sym typeface="Open Sans"/>
            </a:endParaRPr>
          </a:p>
          <a:p>
            <a:pPr marL="914400" marR="0" lvl="1" indent="-368300" algn="l" rtl="0">
              <a:lnSpc>
                <a:spcPct val="15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Test</a:t>
            </a:r>
            <a:endParaRPr sz="2200" b="0" i="0" u="none" strike="noStrike" cap="none">
              <a:solidFill>
                <a:srgbClr val="3F3F3F"/>
              </a:solidFill>
              <a:latin typeface="Open Sans"/>
              <a:ea typeface="Open Sans"/>
              <a:cs typeface="Open Sans"/>
              <a:sym typeface="Open Sans"/>
            </a:endParaRPr>
          </a:p>
          <a:p>
            <a:pPr marL="914400" marR="0" lvl="1" indent="-368300" algn="l" rtl="0">
              <a:lnSpc>
                <a:spcPct val="15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Deployment</a:t>
            </a:r>
            <a:endParaRPr sz="2200" b="0" i="0" u="none" strike="noStrike" cap="none">
              <a:solidFill>
                <a:srgbClr val="3F3F3F"/>
              </a:solidFill>
              <a:latin typeface="Open Sans"/>
              <a:ea typeface="Open Sans"/>
              <a:cs typeface="Open Sans"/>
              <a:sym typeface="Open Sans"/>
            </a:endParaRPr>
          </a:p>
          <a:p>
            <a:pPr marL="0" marR="0" lvl="0" indent="0" algn="l" rtl="0">
              <a:lnSpc>
                <a:spcPct val="15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625" name="Google Shape;625;g7c6156fbb0_0_219"/>
          <p:cNvPicPr preferRelativeResize="0"/>
          <p:nvPr/>
        </p:nvPicPr>
        <p:blipFill rotWithShape="1">
          <a:blip r:embed="rId3">
            <a:alphaModFix/>
          </a:blip>
          <a:srcRect t="6807" b="6798"/>
          <a:stretch/>
        </p:blipFill>
        <p:spPr>
          <a:xfrm>
            <a:off x="5129132" y="797822"/>
            <a:ext cx="6239228" cy="101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g7c6156fbb0_0_22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latin typeface="Open Sans"/>
                <a:ea typeface="Open Sans"/>
                <a:cs typeface="Open Sans"/>
                <a:sym typeface="Open Sans"/>
              </a:rPr>
              <a:t>You must use the following</a:t>
            </a:r>
            <a:endParaRPr>
              <a:latin typeface="Open Sans"/>
              <a:ea typeface="Open Sans"/>
              <a:cs typeface="Open Sans"/>
              <a:sym typeface="Open Sans"/>
            </a:endParaRPr>
          </a:p>
        </p:txBody>
      </p:sp>
      <p:grpSp>
        <p:nvGrpSpPr>
          <p:cNvPr id="632" name="Google Shape;632;g7c6156fbb0_0_226"/>
          <p:cNvGrpSpPr/>
          <p:nvPr/>
        </p:nvGrpSpPr>
        <p:grpSpPr>
          <a:xfrm>
            <a:off x="864894" y="1513964"/>
            <a:ext cx="13939087" cy="2760932"/>
            <a:chOff x="864894" y="1911530"/>
            <a:chExt cx="13939087" cy="2760932"/>
          </a:xfrm>
        </p:grpSpPr>
        <p:pic>
          <p:nvPicPr>
            <p:cNvPr id="633" name="Google Shape;633;g7c6156fbb0_0_226"/>
            <p:cNvPicPr preferRelativeResize="0"/>
            <p:nvPr/>
          </p:nvPicPr>
          <p:blipFill rotWithShape="1">
            <a:blip r:embed="rId3">
              <a:alphaModFix/>
            </a:blip>
            <a:srcRect/>
            <a:stretch/>
          </p:blipFill>
          <p:spPr>
            <a:xfrm>
              <a:off x="6730691" y="1911530"/>
              <a:ext cx="1880218" cy="1880218"/>
            </a:xfrm>
            <a:prstGeom prst="rect">
              <a:avLst/>
            </a:prstGeom>
            <a:noFill/>
            <a:ln>
              <a:noFill/>
            </a:ln>
          </p:spPr>
        </p:pic>
        <p:grpSp>
          <p:nvGrpSpPr>
            <p:cNvPr id="634" name="Google Shape;634;g7c6156fbb0_0_226"/>
            <p:cNvGrpSpPr/>
            <p:nvPr/>
          </p:nvGrpSpPr>
          <p:grpSpPr>
            <a:xfrm>
              <a:off x="11131950" y="1990454"/>
              <a:ext cx="3482542" cy="1771177"/>
              <a:chOff x="10932189" y="1838174"/>
              <a:chExt cx="3482542" cy="1771177"/>
            </a:xfrm>
          </p:grpSpPr>
          <p:pic>
            <p:nvPicPr>
              <p:cNvPr id="635" name="Google Shape;635;g7c6156fbb0_0_226" descr="A close up of a sign&#10;&#10;Description automatically generated"/>
              <p:cNvPicPr preferRelativeResize="0"/>
              <p:nvPr/>
            </p:nvPicPr>
            <p:blipFill rotWithShape="1">
              <a:blip r:embed="rId4">
                <a:alphaModFix/>
              </a:blip>
              <a:srcRect/>
              <a:stretch/>
            </p:blipFill>
            <p:spPr>
              <a:xfrm>
                <a:off x="10932189" y="2091863"/>
                <a:ext cx="1330712" cy="1330712"/>
              </a:xfrm>
              <a:prstGeom prst="rect">
                <a:avLst/>
              </a:prstGeom>
              <a:noFill/>
              <a:ln>
                <a:noFill/>
              </a:ln>
            </p:spPr>
          </p:pic>
          <p:pic>
            <p:nvPicPr>
              <p:cNvPr id="636" name="Google Shape;636;g7c6156fbb0_0_226"/>
              <p:cNvPicPr preferRelativeResize="0"/>
              <p:nvPr/>
            </p:nvPicPr>
            <p:blipFill rotWithShape="1">
              <a:blip r:embed="rId5">
                <a:alphaModFix/>
              </a:blip>
              <a:srcRect/>
              <a:stretch/>
            </p:blipFill>
            <p:spPr>
              <a:xfrm>
                <a:off x="12643554" y="1838174"/>
                <a:ext cx="1771177" cy="1771177"/>
              </a:xfrm>
              <a:prstGeom prst="rect">
                <a:avLst/>
              </a:prstGeom>
              <a:noFill/>
              <a:ln>
                <a:noFill/>
              </a:ln>
            </p:spPr>
          </p:pic>
        </p:grpSp>
        <p:sp>
          <p:nvSpPr>
            <p:cNvPr id="637" name="Google Shape;637;g7c6156fbb0_0_226"/>
            <p:cNvSpPr/>
            <p:nvPr/>
          </p:nvSpPr>
          <p:spPr>
            <a:xfrm>
              <a:off x="864894" y="3851662"/>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Jenkins</a:t>
              </a:r>
              <a:endParaRPr sz="2200" b="0" i="0" u="none" strike="noStrike" cap="none">
                <a:solidFill>
                  <a:srgbClr val="3F3F3F"/>
                </a:solidFill>
                <a:latin typeface="Open Sans"/>
                <a:ea typeface="Open Sans"/>
                <a:cs typeface="Open Sans"/>
                <a:sym typeface="Open Sans"/>
              </a:endParaRPr>
            </a:p>
          </p:txBody>
        </p:sp>
        <p:sp>
          <p:nvSpPr>
            <p:cNvPr id="638" name="Google Shape;638;g7c6156fbb0_0_226"/>
            <p:cNvSpPr/>
            <p:nvPr/>
          </p:nvSpPr>
          <p:spPr>
            <a:xfrm>
              <a:off x="6140174" y="3851662"/>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Programming language: Java</a:t>
              </a:r>
              <a:endParaRPr sz="2200" b="0" i="0" u="none" strike="noStrike" cap="none">
                <a:solidFill>
                  <a:srgbClr val="3F3F3F"/>
                </a:solidFill>
                <a:latin typeface="Open Sans"/>
                <a:ea typeface="Open Sans"/>
                <a:cs typeface="Open Sans"/>
                <a:sym typeface="Open Sans"/>
              </a:endParaRPr>
            </a:p>
          </p:txBody>
        </p:sp>
        <p:sp>
          <p:nvSpPr>
            <p:cNvPr id="639" name="Google Shape;639;g7c6156fbb0_0_226"/>
            <p:cNvSpPr/>
            <p:nvPr/>
          </p:nvSpPr>
          <p:spPr>
            <a:xfrm>
              <a:off x="10828381" y="3851662"/>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Git and GitHub</a:t>
              </a:r>
              <a:endParaRPr sz="2200" b="0" i="0" u="none" strike="noStrike" cap="none">
                <a:solidFill>
                  <a:srgbClr val="3F3F3F"/>
                </a:solidFill>
                <a:latin typeface="Open Sans"/>
                <a:ea typeface="Open Sans"/>
                <a:cs typeface="Open Sans"/>
                <a:sym typeface="Open Sans"/>
              </a:endParaRPr>
            </a:p>
          </p:txBody>
        </p:sp>
      </p:grpSp>
      <p:grpSp>
        <p:nvGrpSpPr>
          <p:cNvPr id="640" name="Google Shape;640;g7c6156fbb0_0_226"/>
          <p:cNvGrpSpPr/>
          <p:nvPr/>
        </p:nvGrpSpPr>
        <p:grpSpPr>
          <a:xfrm>
            <a:off x="864894" y="7358150"/>
            <a:ext cx="14526160" cy="985165"/>
            <a:chOff x="864894" y="7358150"/>
            <a:chExt cx="14526160" cy="985165"/>
          </a:xfrm>
        </p:grpSpPr>
        <p:sp>
          <p:nvSpPr>
            <p:cNvPr id="641" name="Google Shape;641;g7c6156fbb0_0_226"/>
            <p:cNvSpPr/>
            <p:nvPr/>
          </p:nvSpPr>
          <p:spPr>
            <a:xfrm>
              <a:off x="864894" y="7358150"/>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Spring Boot</a:t>
              </a:r>
              <a:endParaRPr sz="2200" b="0" i="0" u="none" strike="noStrike" cap="none">
                <a:solidFill>
                  <a:srgbClr val="3F3F3F"/>
                </a:solidFill>
                <a:latin typeface="Open Sans"/>
                <a:ea typeface="Open Sans"/>
                <a:cs typeface="Open Sans"/>
                <a:sym typeface="Open Sans"/>
              </a:endParaRPr>
            </a:p>
          </p:txBody>
        </p:sp>
        <p:sp>
          <p:nvSpPr>
            <p:cNvPr id="642" name="Google Shape;642;g7c6156fbb0_0_226"/>
            <p:cNvSpPr/>
            <p:nvPr/>
          </p:nvSpPr>
          <p:spPr>
            <a:xfrm>
              <a:off x="6140174" y="7522515"/>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AWS EC2</a:t>
              </a:r>
              <a:endParaRPr sz="2200" b="0" i="0" u="none" strike="noStrike" cap="none">
                <a:solidFill>
                  <a:srgbClr val="3F3F3F"/>
                </a:solidFill>
                <a:latin typeface="Open Sans"/>
                <a:ea typeface="Open Sans"/>
                <a:cs typeface="Open Sans"/>
                <a:sym typeface="Open Sans"/>
              </a:endParaRPr>
            </a:p>
          </p:txBody>
        </p:sp>
        <p:sp>
          <p:nvSpPr>
            <p:cNvPr id="643" name="Google Shape;643;g7c6156fbb0_0_226"/>
            <p:cNvSpPr/>
            <p:nvPr/>
          </p:nvSpPr>
          <p:spPr>
            <a:xfrm>
              <a:off x="11415454" y="7522514"/>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Tomcat</a:t>
              </a:r>
              <a:endParaRPr sz="2200" b="0" i="0" u="none" strike="noStrike" cap="none">
                <a:solidFill>
                  <a:srgbClr val="3F3F3F"/>
                </a:solidFill>
                <a:latin typeface="Open Sans"/>
                <a:ea typeface="Open Sans"/>
                <a:cs typeface="Open Sans"/>
                <a:sym typeface="Open Sans"/>
              </a:endParaRPr>
            </a:p>
          </p:txBody>
        </p:sp>
      </p:grpSp>
      <p:pic>
        <p:nvPicPr>
          <p:cNvPr id="644" name="Google Shape;644;g7c6156fbb0_0_226"/>
          <p:cNvPicPr preferRelativeResize="0"/>
          <p:nvPr/>
        </p:nvPicPr>
        <p:blipFill rotWithShape="1">
          <a:blip r:embed="rId6">
            <a:alphaModFix/>
          </a:blip>
          <a:srcRect/>
          <a:stretch/>
        </p:blipFill>
        <p:spPr>
          <a:xfrm>
            <a:off x="1629325" y="1375450"/>
            <a:ext cx="2438400" cy="2438400"/>
          </a:xfrm>
          <a:prstGeom prst="rect">
            <a:avLst/>
          </a:prstGeom>
          <a:noFill/>
          <a:ln>
            <a:noFill/>
          </a:ln>
        </p:spPr>
      </p:pic>
      <p:pic>
        <p:nvPicPr>
          <p:cNvPr id="645" name="Google Shape;645;g7c6156fbb0_0_226"/>
          <p:cNvPicPr preferRelativeResize="0"/>
          <p:nvPr/>
        </p:nvPicPr>
        <p:blipFill rotWithShape="1">
          <a:blip r:embed="rId7">
            <a:alphaModFix/>
          </a:blip>
          <a:srcRect/>
          <a:stretch/>
        </p:blipFill>
        <p:spPr>
          <a:xfrm>
            <a:off x="1872200" y="5747675"/>
            <a:ext cx="1952625" cy="1752600"/>
          </a:xfrm>
          <a:prstGeom prst="rect">
            <a:avLst/>
          </a:prstGeom>
          <a:noFill/>
          <a:ln>
            <a:noFill/>
          </a:ln>
        </p:spPr>
      </p:pic>
      <p:pic>
        <p:nvPicPr>
          <p:cNvPr id="646" name="Google Shape;646;g7c6156fbb0_0_226"/>
          <p:cNvPicPr preferRelativeResize="0"/>
          <p:nvPr/>
        </p:nvPicPr>
        <p:blipFill rotWithShape="1">
          <a:blip r:embed="rId8">
            <a:alphaModFix/>
          </a:blip>
          <a:srcRect/>
          <a:stretch/>
        </p:blipFill>
        <p:spPr>
          <a:xfrm>
            <a:off x="7358551" y="5515000"/>
            <a:ext cx="1745699" cy="2113450"/>
          </a:xfrm>
          <a:prstGeom prst="rect">
            <a:avLst/>
          </a:prstGeom>
          <a:noFill/>
          <a:ln>
            <a:noFill/>
          </a:ln>
        </p:spPr>
      </p:pic>
      <p:pic>
        <p:nvPicPr>
          <p:cNvPr id="647" name="Google Shape;647;g7c6156fbb0_0_226"/>
          <p:cNvPicPr preferRelativeResize="0"/>
          <p:nvPr/>
        </p:nvPicPr>
        <p:blipFill rotWithShape="1">
          <a:blip r:embed="rId9">
            <a:alphaModFix/>
          </a:blip>
          <a:srcRect/>
          <a:stretch/>
        </p:blipFill>
        <p:spPr>
          <a:xfrm>
            <a:off x="12066948" y="5795193"/>
            <a:ext cx="2438400" cy="1624978"/>
          </a:xfrm>
          <a:prstGeom prst="rect">
            <a:avLst/>
          </a:prstGeom>
          <a:noFill/>
          <a:ln>
            <a:noFill/>
          </a:ln>
        </p:spPr>
      </p:pic>
      <p:pic>
        <p:nvPicPr>
          <p:cNvPr id="648" name="Google Shape;648;g7c6156fbb0_0_226"/>
          <p:cNvPicPr preferRelativeResize="0"/>
          <p:nvPr/>
        </p:nvPicPr>
        <p:blipFill rotWithShape="1">
          <a:blip r:embed="rId10">
            <a:alphaModFix/>
          </a:blip>
          <a:srcRect t="6807" b="6798"/>
          <a:stretch/>
        </p:blipFill>
        <p:spPr>
          <a:xfrm>
            <a:off x="3681319" y="797822"/>
            <a:ext cx="9134854" cy="1015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g7c6156fbb0_0_453"/>
          <p:cNvSpPr txBox="1">
            <a:spLocks noGrp="1"/>
          </p:cNvSpPr>
          <p:nvPr>
            <p:ph type="title"/>
          </p:nvPr>
        </p:nvSpPr>
        <p:spPr>
          <a:xfrm>
            <a:off x="1785257" y="592255"/>
            <a:ext cx="16256001"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US">
                <a:solidFill>
                  <a:srgbClr val="3F3F3F"/>
                </a:solidFill>
              </a:rPr>
              <a:t>Architecting Jenkins Pipeline for Scale</a:t>
            </a:r>
            <a:endParaRPr>
              <a:solidFill>
                <a:srgbClr val="3F3F3F"/>
              </a:solidFill>
            </a:endParaRPr>
          </a:p>
        </p:txBody>
      </p:sp>
      <p:sp>
        <p:nvSpPr>
          <p:cNvPr id="655" name="Google Shape;655;g7c6156fbb0_0_453"/>
          <p:cNvSpPr txBox="1">
            <a:spLocks noGrp="1"/>
          </p:cNvSpPr>
          <p:nvPr>
            <p:ph type="body" idx="1"/>
          </p:nvPr>
        </p:nvSpPr>
        <p:spPr>
          <a:xfrm>
            <a:off x="4677230" y="1617791"/>
            <a:ext cx="9956800" cy="5527418"/>
          </a:xfrm>
          <a:prstGeom prst="rect">
            <a:avLst/>
          </a:prstGeom>
          <a:noFill/>
          <a:ln>
            <a:noFill/>
          </a:ln>
        </p:spPr>
        <p:txBody>
          <a:bodyPr spcFirstLastPara="1" wrap="square" lIns="91425" tIns="0" rIns="91425" bIns="0" anchor="t" anchorCtr="0">
            <a:noAutofit/>
          </a:bodyPr>
          <a:lstStyle/>
          <a:p>
            <a:pPr marL="0" lvl="0" indent="0" algn="l" rtl="0">
              <a:lnSpc>
                <a:spcPct val="107000"/>
              </a:lnSpc>
              <a:spcBef>
                <a:spcPts val="0"/>
              </a:spcBef>
              <a:spcAft>
                <a:spcPts val="0"/>
              </a:spcAft>
              <a:buClr>
                <a:srgbClr val="000000"/>
              </a:buClr>
              <a:buSzPts val="2200"/>
              <a:buNone/>
            </a:pPr>
            <a:r>
              <a:rPr lang="en-US" sz="2400" dirty="0">
                <a:solidFill>
                  <a:srgbClr val="3F3F3F"/>
                </a:solidFill>
                <a:latin typeface="Open Sans SemiBold"/>
                <a:ea typeface="Open Sans SemiBold"/>
                <a:cs typeface="Open Sans SemiBold"/>
                <a:sym typeface="Open Sans SemiBold"/>
              </a:rPr>
              <a:t>Project Objective:</a:t>
            </a:r>
            <a:endParaRPr sz="2400" dirty="0">
              <a:solidFill>
                <a:srgbClr val="3F3F3F"/>
              </a:solidFill>
              <a:latin typeface="Open Sans SemiBold"/>
              <a:ea typeface="Open Sans SemiBold"/>
              <a:cs typeface="Open Sans SemiBold"/>
              <a:sym typeface="Open Sans SemiBold"/>
            </a:endParaRPr>
          </a:p>
          <a:p>
            <a:pPr marL="0" lvl="0" indent="0" algn="l" rtl="0">
              <a:lnSpc>
                <a:spcPct val="107000"/>
              </a:lnSpc>
              <a:spcBef>
                <a:spcPts val="1000"/>
              </a:spcBef>
              <a:spcAft>
                <a:spcPts val="0"/>
              </a:spcAft>
              <a:buClr>
                <a:srgbClr val="000000"/>
              </a:buClr>
              <a:buSzPts val="2200"/>
              <a:buNone/>
            </a:pPr>
            <a:r>
              <a:rPr lang="en-US" sz="2400" dirty="0">
                <a:solidFill>
                  <a:srgbClr val="3F3F3F"/>
                </a:solidFill>
                <a:latin typeface="Open Sans"/>
                <a:ea typeface="Open Sans"/>
                <a:cs typeface="Open Sans"/>
                <a:sym typeface="Open Sans"/>
              </a:rPr>
              <a:t>Use Jenkins to set up a distributed pipeline that will compile and test a Maven project on two different slave nodes respectively.</a:t>
            </a:r>
            <a:endParaRPr sz="2400" dirty="0">
              <a:solidFill>
                <a:srgbClr val="3F3F3F"/>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g7c6156fbb0_0_46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latin typeface="Open Sans"/>
                <a:ea typeface="Open Sans"/>
                <a:cs typeface="Open Sans"/>
                <a:sym typeface="Open Sans"/>
              </a:rPr>
              <a:t>Background of the Project Statement</a:t>
            </a:r>
            <a:endParaRPr>
              <a:latin typeface="Open Sans"/>
              <a:ea typeface="Open Sans"/>
              <a:cs typeface="Open Sans"/>
              <a:sym typeface="Open Sans"/>
            </a:endParaRPr>
          </a:p>
        </p:txBody>
      </p:sp>
      <p:sp>
        <p:nvSpPr>
          <p:cNvPr id="663" name="Google Shape;663;g7c6156fbb0_0_460"/>
          <p:cNvSpPr/>
          <p:nvPr/>
        </p:nvSpPr>
        <p:spPr>
          <a:xfrm>
            <a:off x="1405386" y="1948180"/>
            <a:ext cx="13635381" cy="1962900"/>
          </a:xfrm>
          <a:prstGeom prst="rect">
            <a:avLst/>
          </a:prstGeom>
          <a:noFill/>
          <a:ln>
            <a:noFill/>
          </a:ln>
        </p:spPr>
        <p:txBody>
          <a:bodyPr spcFirstLastPara="1" wrap="square" lIns="91425" tIns="45700" rIns="91425" bIns="45700" anchor="ctr" anchorCtr="0">
            <a:noAutofit/>
          </a:bodyPr>
          <a:lstStyle/>
          <a:p>
            <a:pPr marL="88900" marR="0" lvl="0" indent="0" algn="l" rtl="0">
              <a:lnSpc>
                <a:spcPct val="115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You’re a DevOps engineer at Softmax Solutions, a software company that develops image filters for various photo enhancement apps. It is undergoing an infrastructural change to implement DevOps in its development process. The company uses git as their Source Code Management System and AWS for hosting its servers. You’re required to architect a scalable Jenkins Pipeline for building and testing the software stack. You’re tasked with designing a Jenkins architecture that involves one master and two slave nodes, all hosted on various AWS instances. The build jobs should always be triggered by the master and executed on the slaves. You have to set up a pipeline on the master node and write a Groovy script that clearly differentiates the tasks to be run on various slaves.</a:t>
            </a:r>
            <a:endParaRPr sz="2200" b="0" i="0" u="none" strike="noStrike" cap="none">
              <a:solidFill>
                <a:srgbClr val="3F3F3F"/>
              </a:solidFill>
              <a:latin typeface="Open Sans"/>
              <a:ea typeface="Open Sans"/>
              <a:cs typeface="Open Sans"/>
              <a:sym typeface="Open Sans"/>
            </a:endParaRPr>
          </a:p>
        </p:txBody>
      </p:sp>
      <p:pic>
        <p:nvPicPr>
          <p:cNvPr id="664" name="Google Shape;664;g7c6156fbb0_0_460"/>
          <p:cNvPicPr preferRelativeResize="0"/>
          <p:nvPr/>
        </p:nvPicPr>
        <p:blipFill rotWithShape="1">
          <a:blip r:embed="rId3">
            <a:alphaModFix/>
          </a:blip>
          <a:srcRect/>
          <a:stretch/>
        </p:blipFill>
        <p:spPr>
          <a:xfrm>
            <a:off x="7420097" y="5462547"/>
            <a:ext cx="1415800" cy="1415800"/>
          </a:xfrm>
          <a:prstGeom prst="rect">
            <a:avLst/>
          </a:prstGeom>
          <a:noFill/>
          <a:ln>
            <a:noFill/>
          </a:ln>
        </p:spPr>
      </p:pic>
      <p:pic>
        <p:nvPicPr>
          <p:cNvPr id="665" name="Google Shape;665;g7c6156fbb0_0_460"/>
          <p:cNvPicPr preferRelativeResize="0"/>
          <p:nvPr/>
        </p:nvPicPr>
        <p:blipFill rotWithShape="1">
          <a:blip r:embed="rId4">
            <a:alphaModFix/>
          </a:blip>
          <a:srcRect t="6807" b="6798"/>
          <a:stretch/>
        </p:blipFill>
        <p:spPr>
          <a:xfrm>
            <a:off x="3224577" y="797822"/>
            <a:ext cx="10048339" cy="1015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g7c6156fbb0_0_46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latin typeface="Open Sans"/>
                <a:ea typeface="Open Sans"/>
                <a:cs typeface="Open Sans"/>
                <a:sym typeface="Open Sans"/>
              </a:rPr>
              <a:t>You Are Asked to Do</a:t>
            </a:r>
            <a:endParaRPr>
              <a:latin typeface="Open Sans"/>
              <a:ea typeface="Open Sans"/>
              <a:cs typeface="Open Sans"/>
              <a:sym typeface="Open Sans"/>
            </a:endParaRPr>
          </a:p>
        </p:txBody>
      </p:sp>
      <p:sp>
        <p:nvSpPr>
          <p:cNvPr id="672" name="Google Shape;672;g7c6156fbb0_0_468"/>
          <p:cNvSpPr/>
          <p:nvPr/>
        </p:nvSpPr>
        <p:spPr>
          <a:xfrm>
            <a:off x="1409419" y="1281505"/>
            <a:ext cx="14399099" cy="5907900"/>
          </a:xfrm>
          <a:prstGeom prst="rect">
            <a:avLst/>
          </a:prstGeom>
          <a:noFill/>
          <a:ln>
            <a:noFill/>
          </a:ln>
        </p:spPr>
        <p:txBody>
          <a:bodyPr spcFirstLastPara="1" wrap="square" lIns="91425" tIns="45700" rIns="91425" bIns="45700" anchor="t" anchorCtr="0">
            <a:noAutofit/>
          </a:bodyPr>
          <a:lstStyle/>
          <a:p>
            <a:pPr marL="457200" marR="0" lvl="0" indent="-368300" algn="l" rtl="0">
              <a:lnSpc>
                <a:spcPct val="150000"/>
              </a:lnSpc>
              <a:spcBef>
                <a:spcPts val="0"/>
              </a:spcBef>
              <a:spcAft>
                <a:spcPts val="0"/>
              </a:spcAft>
              <a:buClr>
                <a:srgbClr val="3F3F3F"/>
              </a:buClr>
              <a:buSzPct val="125000"/>
              <a:buFont typeface="Arial" panose="020B0604020202020204" pitchFamily="34" charset="0"/>
              <a:buChar char="•"/>
            </a:pPr>
            <a:r>
              <a:rPr lang="en-US" sz="2200" b="0" i="0" u="none" strike="noStrike" cap="none" dirty="0">
                <a:solidFill>
                  <a:srgbClr val="3F3F3F"/>
                </a:solidFill>
                <a:latin typeface="Open Sans"/>
                <a:ea typeface="Open Sans"/>
                <a:cs typeface="Open Sans"/>
                <a:sym typeface="Open Sans"/>
              </a:rPr>
              <a:t>Build the app with Spring Boot and Maven</a:t>
            </a: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3F3F3F"/>
              </a:buClr>
              <a:buSzPct val="125000"/>
              <a:buFont typeface="Arial" panose="020B0604020202020204" pitchFamily="34" charset="0"/>
              <a:buChar char="•"/>
            </a:pPr>
            <a:r>
              <a:rPr lang="en-US" sz="2200" b="0" i="0" u="none" strike="noStrike" cap="none" dirty="0">
                <a:solidFill>
                  <a:srgbClr val="3F3F3F"/>
                </a:solidFill>
                <a:latin typeface="Open Sans"/>
                <a:ea typeface="Open Sans"/>
                <a:cs typeface="Open Sans"/>
                <a:sym typeface="Open Sans"/>
              </a:rPr>
              <a:t>Set up three EC2 instances to host the Jenkins architecture</a:t>
            </a: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3F3F3F"/>
              </a:buClr>
              <a:buSzPct val="125000"/>
              <a:buFont typeface="Arial" panose="020B0604020202020204" pitchFamily="34" charset="0"/>
              <a:buChar char="•"/>
            </a:pPr>
            <a:r>
              <a:rPr lang="en-US" sz="2200" b="0" i="0" u="none" strike="noStrike" cap="none" dirty="0">
                <a:solidFill>
                  <a:srgbClr val="3F3F3F"/>
                </a:solidFill>
                <a:latin typeface="Open Sans"/>
                <a:ea typeface="Open Sans"/>
                <a:cs typeface="Open Sans"/>
                <a:sym typeface="Open Sans"/>
              </a:rPr>
              <a:t>Configure a master node to trigger and monitor all builds </a:t>
            </a: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3F3F3F"/>
              </a:buClr>
              <a:buSzPct val="125000"/>
              <a:buFont typeface="Arial" panose="020B0604020202020204" pitchFamily="34" charset="0"/>
              <a:buChar char="•"/>
            </a:pPr>
            <a:r>
              <a:rPr lang="en-US" sz="2200" b="0" i="0" u="none" strike="noStrike" cap="none" dirty="0">
                <a:solidFill>
                  <a:srgbClr val="3F3F3F"/>
                </a:solidFill>
                <a:latin typeface="Open Sans"/>
                <a:ea typeface="Open Sans"/>
                <a:cs typeface="Open Sans"/>
                <a:sym typeface="Open Sans"/>
              </a:rPr>
              <a:t>Set up dedicated slave nodes for testing and compiling</a:t>
            </a: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3F3F3F"/>
              </a:buClr>
              <a:buSzPct val="125000"/>
              <a:buFont typeface="Arial" panose="020B0604020202020204" pitchFamily="34" charset="0"/>
              <a:buChar char="•"/>
            </a:pPr>
            <a:r>
              <a:rPr lang="en-US" sz="2200" b="0" i="0" u="none" strike="noStrike" cap="none" dirty="0">
                <a:solidFill>
                  <a:srgbClr val="3F3F3F"/>
                </a:solidFill>
                <a:latin typeface="Open Sans"/>
                <a:ea typeface="Open Sans"/>
                <a:cs typeface="Open Sans"/>
                <a:sym typeface="Open Sans"/>
              </a:rPr>
              <a:t>Define a </a:t>
            </a:r>
            <a:r>
              <a:rPr lang="en-US" sz="2200" b="0" i="0" u="none" strike="noStrike" cap="none" dirty="0" err="1">
                <a:solidFill>
                  <a:srgbClr val="3F3F3F"/>
                </a:solidFill>
                <a:latin typeface="Open Sans"/>
                <a:ea typeface="Open Sans"/>
                <a:cs typeface="Open Sans"/>
                <a:sym typeface="Open Sans"/>
              </a:rPr>
              <a:t>Jenkinsfile</a:t>
            </a:r>
            <a:r>
              <a:rPr lang="en-US" sz="2200" b="0" i="0" u="none" strike="noStrike" cap="none" dirty="0">
                <a:solidFill>
                  <a:srgbClr val="3F3F3F"/>
                </a:solidFill>
                <a:latin typeface="Open Sans"/>
                <a:ea typeface="Open Sans"/>
                <a:cs typeface="Open Sans"/>
                <a:sym typeface="Open Sans"/>
              </a:rPr>
              <a:t> that marks each node and their functions</a:t>
            </a: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3F3F3F"/>
              </a:buClr>
              <a:buSzPct val="125000"/>
              <a:buFont typeface="Arial" panose="020B0604020202020204" pitchFamily="34" charset="0"/>
              <a:buChar char="•"/>
            </a:pPr>
            <a:r>
              <a:rPr lang="en-US" sz="2200" b="0" i="0" u="none" strike="noStrike" cap="none" dirty="0">
                <a:solidFill>
                  <a:srgbClr val="3F3F3F"/>
                </a:solidFill>
                <a:latin typeface="Open Sans"/>
                <a:ea typeface="Open Sans"/>
                <a:cs typeface="Open Sans"/>
                <a:sym typeface="Open Sans"/>
              </a:rPr>
              <a:t>Build a pipeline with three stages:</a:t>
            </a:r>
            <a:endParaRPr sz="2200" b="0" i="0" u="none" strike="noStrike" cap="none" dirty="0">
              <a:solidFill>
                <a:srgbClr val="3F3F3F"/>
              </a:solidFill>
              <a:latin typeface="Open Sans"/>
              <a:ea typeface="Open Sans"/>
              <a:cs typeface="Open Sans"/>
              <a:sym typeface="Open Sans"/>
            </a:endParaRPr>
          </a:p>
          <a:p>
            <a:pPr marL="914400" marR="0" lvl="1" indent="-368300" algn="l" rtl="0">
              <a:lnSpc>
                <a:spcPct val="150000"/>
              </a:lnSpc>
              <a:spcBef>
                <a:spcPts val="0"/>
              </a:spcBef>
              <a:spcAft>
                <a:spcPts val="0"/>
              </a:spcAft>
              <a:buClr>
                <a:srgbClr val="3F3F3F"/>
              </a:buClr>
              <a:buSzPct val="75000"/>
              <a:buFont typeface="Courier New" panose="02070309020205020404" pitchFamily="49" charset="0"/>
              <a:buChar char="o"/>
            </a:pPr>
            <a:r>
              <a:rPr lang="en-US" sz="2200" b="0" i="0" u="none" strike="noStrike" cap="none" dirty="0">
                <a:solidFill>
                  <a:srgbClr val="3F3F3F"/>
                </a:solidFill>
                <a:latin typeface="Open Sans"/>
                <a:ea typeface="Open Sans"/>
                <a:cs typeface="Open Sans"/>
                <a:sym typeface="Open Sans"/>
              </a:rPr>
              <a:t>Checkout</a:t>
            </a:r>
            <a:endParaRPr sz="2200" b="0" i="0" u="none" strike="noStrike" cap="none" dirty="0">
              <a:solidFill>
                <a:srgbClr val="3F3F3F"/>
              </a:solidFill>
              <a:latin typeface="Open Sans"/>
              <a:ea typeface="Open Sans"/>
              <a:cs typeface="Open Sans"/>
              <a:sym typeface="Open Sans"/>
            </a:endParaRPr>
          </a:p>
          <a:p>
            <a:pPr marL="914400" marR="0" lvl="1" indent="-368300" algn="l" rtl="0">
              <a:lnSpc>
                <a:spcPct val="150000"/>
              </a:lnSpc>
              <a:spcBef>
                <a:spcPts val="0"/>
              </a:spcBef>
              <a:spcAft>
                <a:spcPts val="0"/>
              </a:spcAft>
              <a:buClr>
                <a:srgbClr val="3F3F3F"/>
              </a:buClr>
              <a:buSzPct val="75000"/>
              <a:buFont typeface="Courier New" panose="02070309020205020404" pitchFamily="49" charset="0"/>
              <a:buChar char="o"/>
            </a:pPr>
            <a:r>
              <a:rPr lang="en-US" sz="2200" b="0" i="0" u="none" strike="noStrike" cap="none" dirty="0">
                <a:solidFill>
                  <a:srgbClr val="3F3F3F"/>
                </a:solidFill>
                <a:latin typeface="Open Sans"/>
                <a:ea typeface="Open Sans"/>
                <a:cs typeface="Open Sans"/>
                <a:sym typeface="Open Sans"/>
              </a:rPr>
              <a:t>Compilation</a:t>
            </a:r>
            <a:endParaRPr sz="2200" b="0" i="0" u="none" strike="noStrike" cap="none" dirty="0">
              <a:solidFill>
                <a:srgbClr val="3F3F3F"/>
              </a:solidFill>
              <a:latin typeface="Open Sans"/>
              <a:ea typeface="Open Sans"/>
              <a:cs typeface="Open Sans"/>
              <a:sym typeface="Open Sans"/>
            </a:endParaRPr>
          </a:p>
          <a:p>
            <a:pPr marL="914400" marR="0" lvl="1" indent="-368300" algn="l" rtl="0">
              <a:lnSpc>
                <a:spcPct val="150000"/>
              </a:lnSpc>
              <a:spcBef>
                <a:spcPts val="0"/>
              </a:spcBef>
              <a:spcAft>
                <a:spcPts val="0"/>
              </a:spcAft>
              <a:buClr>
                <a:srgbClr val="3F3F3F"/>
              </a:buClr>
              <a:buSzPct val="75000"/>
              <a:buFont typeface="Courier New" panose="02070309020205020404" pitchFamily="49" charset="0"/>
              <a:buChar char="o"/>
            </a:pPr>
            <a:r>
              <a:rPr lang="en-US" sz="2200" b="0" i="0" u="none" strike="noStrike" cap="none" dirty="0">
                <a:solidFill>
                  <a:srgbClr val="3F3F3F"/>
                </a:solidFill>
                <a:latin typeface="Open Sans"/>
                <a:ea typeface="Open Sans"/>
                <a:cs typeface="Open Sans"/>
                <a:sym typeface="Open Sans"/>
              </a:rPr>
              <a:t>Test</a:t>
            </a:r>
            <a:endParaRPr sz="2200" b="0" i="0" u="none" strike="noStrike" cap="none" dirty="0">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pic>
        <p:nvPicPr>
          <p:cNvPr id="673" name="Google Shape;673;g7c6156fbb0_0_468"/>
          <p:cNvPicPr preferRelativeResize="0"/>
          <p:nvPr/>
        </p:nvPicPr>
        <p:blipFill rotWithShape="1">
          <a:blip r:embed="rId3">
            <a:alphaModFix/>
          </a:blip>
          <a:srcRect t="6807" b="6798"/>
          <a:stretch/>
        </p:blipFill>
        <p:spPr>
          <a:xfrm>
            <a:off x="5129132" y="797822"/>
            <a:ext cx="6239228" cy="101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g7c6156fbb0_0_47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latin typeface="Open Sans"/>
                <a:ea typeface="Open Sans"/>
                <a:cs typeface="Open Sans"/>
                <a:sym typeface="Open Sans"/>
              </a:rPr>
              <a:t>You must use the following</a:t>
            </a:r>
            <a:endParaRPr>
              <a:latin typeface="Open Sans"/>
              <a:ea typeface="Open Sans"/>
              <a:cs typeface="Open Sans"/>
              <a:sym typeface="Open Sans"/>
            </a:endParaRPr>
          </a:p>
        </p:txBody>
      </p:sp>
      <p:grpSp>
        <p:nvGrpSpPr>
          <p:cNvPr id="680" name="Google Shape;680;g7c6156fbb0_0_475"/>
          <p:cNvGrpSpPr/>
          <p:nvPr/>
        </p:nvGrpSpPr>
        <p:grpSpPr>
          <a:xfrm>
            <a:off x="926164" y="1450975"/>
            <a:ext cx="13939087" cy="2760932"/>
            <a:chOff x="864894" y="1911530"/>
            <a:chExt cx="13939087" cy="2760932"/>
          </a:xfrm>
        </p:grpSpPr>
        <p:pic>
          <p:nvPicPr>
            <p:cNvPr id="681" name="Google Shape;681;g7c6156fbb0_0_475"/>
            <p:cNvPicPr preferRelativeResize="0"/>
            <p:nvPr/>
          </p:nvPicPr>
          <p:blipFill rotWithShape="1">
            <a:blip r:embed="rId3">
              <a:alphaModFix/>
            </a:blip>
            <a:srcRect/>
            <a:stretch/>
          </p:blipFill>
          <p:spPr>
            <a:xfrm>
              <a:off x="6730691" y="1911530"/>
              <a:ext cx="1880218" cy="1880218"/>
            </a:xfrm>
            <a:prstGeom prst="rect">
              <a:avLst/>
            </a:prstGeom>
            <a:noFill/>
            <a:ln>
              <a:noFill/>
            </a:ln>
          </p:spPr>
        </p:pic>
        <p:grpSp>
          <p:nvGrpSpPr>
            <p:cNvPr id="682" name="Google Shape;682;g7c6156fbb0_0_475"/>
            <p:cNvGrpSpPr/>
            <p:nvPr/>
          </p:nvGrpSpPr>
          <p:grpSpPr>
            <a:xfrm>
              <a:off x="11131950" y="1990454"/>
              <a:ext cx="3482542" cy="1771177"/>
              <a:chOff x="10932189" y="1838174"/>
              <a:chExt cx="3482542" cy="1771177"/>
            </a:xfrm>
          </p:grpSpPr>
          <p:pic>
            <p:nvPicPr>
              <p:cNvPr id="683" name="Google Shape;683;g7c6156fbb0_0_475" descr="A close up of a sign&#10;&#10;Description automatically generated"/>
              <p:cNvPicPr preferRelativeResize="0"/>
              <p:nvPr/>
            </p:nvPicPr>
            <p:blipFill rotWithShape="1">
              <a:blip r:embed="rId4">
                <a:alphaModFix/>
              </a:blip>
              <a:srcRect/>
              <a:stretch/>
            </p:blipFill>
            <p:spPr>
              <a:xfrm>
                <a:off x="10932189" y="2091863"/>
                <a:ext cx="1330712" cy="1330712"/>
              </a:xfrm>
              <a:prstGeom prst="rect">
                <a:avLst/>
              </a:prstGeom>
              <a:noFill/>
              <a:ln>
                <a:noFill/>
              </a:ln>
            </p:spPr>
          </p:pic>
          <p:pic>
            <p:nvPicPr>
              <p:cNvPr id="684" name="Google Shape;684;g7c6156fbb0_0_475"/>
              <p:cNvPicPr preferRelativeResize="0"/>
              <p:nvPr/>
            </p:nvPicPr>
            <p:blipFill rotWithShape="1">
              <a:blip r:embed="rId5">
                <a:alphaModFix/>
              </a:blip>
              <a:srcRect/>
              <a:stretch/>
            </p:blipFill>
            <p:spPr>
              <a:xfrm>
                <a:off x="12643554" y="1838174"/>
                <a:ext cx="1771177" cy="1771177"/>
              </a:xfrm>
              <a:prstGeom prst="rect">
                <a:avLst/>
              </a:prstGeom>
              <a:noFill/>
              <a:ln>
                <a:noFill/>
              </a:ln>
            </p:spPr>
          </p:pic>
        </p:grpSp>
        <p:sp>
          <p:nvSpPr>
            <p:cNvPr id="685" name="Google Shape;685;g7c6156fbb0_0_475"/>
            <p:cNvSpPr/>
            <p:nvPr/>
          </p:nvSpPr>
          <p:spPr>
            <a:xfrm>
              <a:off x="864894" y="3851662"/>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Jenkins</a:t>
              </a:r>
              <a:endParaRPr sz="2200" b="0" i="0" u="none" strike="noStrike" cap="none">
                <a:solidFill>
                  <a:srgbClr val="3F3F3F"/>
                </a:solidFill>
                <a:latin typeface="Open Sans"/>
                <a:ea typeface="Open Sans"/>
                <a:cs typeface="Open Sans"/>
                <a:sym typeface="Open Sans"/>
              </a:endParaRPr>
            </a:p>
          </p:txBody>
        </p:sp>
        <p:sp>
          <p:nvSpPr>
            <p:cNvPr id="686" name="Google Shape;686;g7c6156fbb0_0_475"/>
            <p:cNvSpPr/>
            <p:nvPr/>
          </p:nvSpPr>
          <p:spPr>
            <a:xfrm>
              <a:off x="6140174" y="3851662"/>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Programming language: Java</a:t>
              </a:r>
              <a:endParaRPr sz="2200" b="0" i="0" u="none" strike="noStrike" cap="none">
                <a:solidFill>
                  <a:srgbClr val="3F3F3F"/>
                </a:solidFill>
                <a:latin typeface="Open Sans"/>
                <a:ea typeface="Open Sans"/>
                <a:cs typeface="Open Sans"/>
                <a:sym typeface="Open Sans"/>
              </a:endParaRPr>
            </a:p>
          </p:txBody>
        </p:sp>
        <p:sp>
          <p:nvSpPr>
            <p:cNvPr id="687" name="Google Shape;687;g7c6156fbb0_0_475"/>
            <p:cNvSpPr/>
            <p:nvPr/>
          </p:nvSpPr>
          <p:spPr>
            <a:xfrm>
              <a:off x="10828381" y="3851662"/>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Git and GitHub</a:t>
              </a:r>
              <a:endParaRPr sz="2200" b="0" i="0" u="none" strike="noStrike" cap="none">
                <a:solidFill>
                  <a:srgbClr val="3F3F3F"/>
                </a:solidFill>
                <a:latin typeface="Open Sans"/>
                <a:ea typeface="Open Sans"/>
                <a:cs typeface="Open Sans"/>
                <a:sym typeface="Open Sans"/>
              </a:endParaRPr>
            </a:p>
          </p:txBody>
        </p:sp>
      </p:grpSp>
      <p:pic>
        <p:nvPicPr>
          <p:cNvPr id="688" name="Google Shape;688;g7c6156fbb0_0_475"/>
          <p:cNvPicPr preferRelativeResize="0"/>
          <p:nvPr/>
        </p:nvPicPr>
        <p:blipFill rotWithShape="1">
          <a:blip r:embed="rId6">
            <a:alphaModFix/>
          </a:blip>
          <a:srcRect/>
          <a:stretch/>
        </p:blipFill>
        <p:spPr>
          <a:xfrm>
            <a:off x="1629325" y="1375450"/>
            <a:ext cx="2438400" cy="2438400"/>
          </a:xfrm>
          <a:prstGeom prst="rect">
            <a:avLst/>
          </a:prstGeom>
          <a:noFill/>
          <a:ln>
            <a:noFill/>
          </a:ln>
        </p:spPr>
      </p:pic>
      <p:pic>
        <p:nvPicPr>
          <p:cNvPr id="689" name="Google Shape;689;g7c6156fbb0_0_475"/>
          <p:cNvPicPr preferRelativeResize="0"/>
          <p:nvPr/>
        </p:nvPicPr>
        <p:blipFill rotWithShape="1">
          <a:blip r:embed="rId7">
            <a:alphaModFix/>
          </a:blip>
          <a:srcRect/>
          <a:stretch/>
        </p:blipFill>
        <p:spPr>
          <a:xfrm>
            <a:off x="1872212" y="5636212"/>
            <a:ext cx="1952625" cy="1752600"/>
          </a:xfrm>
          <a:prstGeom prst="rect">
            <a:avLst/>
          </a:prstGeom>
          <a:noFill/>
          <a:ln>
            <a:noFill/>
          </a:ln>
        </p:spPr>
      </p:pic>
      <p:pic>
        <p:nvPicPr>
          <p:cNvPr id="690" name="Google Shape;690;g7c6156fbb0_0_475"/>
          <p:cNvPicPr preferRelativeResize="0"/>
          <p:nvPr/>
        </p:nvPicPr>
        <p:blipFill rotWithShape="1">
          <a:blip r:embed="rId8">
            <a:alphaModFix/>
          </a:blip>
          <a:srcRect/>
          <a:stretch/>
        </p:blipFill>
        <p:spPr>
          <a:xfrm>
            <a:off x="7358551" y="5515000"/>
            <a:ext cx="1745699" cy="2113450"/>
          </a:xfrm>
          <a:prstGeom prst="rect">
            <a:avLst/>
          </a:prstGeom>
          <a:noFill/>
          <a:ln>
            <a:noFill/>
          </a:ln>
        </p:spPr>
      </p:pic>
      <p:grpSp>
        <p:nvGrpSpPr>
          <p:cNvPr id="691" name="Google Shape;691;g7c6156fbb0_0_475"/>
          <p:cNvGrpSpPr/>
          <p:nvPr/>
        </p:nvGrpSpPr>
        <p:grpSpPr>
          <a:xfrm>
            <a:off x="926164" y="7359643"/>
            <a:ext cx="14464890" cy="983672"/>
            <a:chOff x="926164" y="7359643"/>
            <a:chExt cx="14464890" cy="983672"/>
          </a:xfrm>
        </p:grpSpPr>
        <p:sp>
          <p:nvSpPr>
            <p:cNvPr id="692" name="Google Shape;692;g7c6156fbb0_0_475"/>
            <p:cNvSpPr/>
            <p:nvPr/>
          </p:nvSpPr>
          <p:spPr>
            <a:xfrm>
              <a:off x="926164" y="7359643"/>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Spring Boot</a:t>
              </a:r>
              <a:endParaRPr sz="2200" b="0" i="0" u="none" strike="noStrike" cap="none">
                <a:solidFill>
                  <a:srgbClr val="3F3F3F"/>
                </a:solidFill>
                <a:latin typeface="Open Sans"/>
                <a:ea typeface="Open Sans"/>
                <a:cs typeface="Open Sans"/>
                <a:sym typeface="Open Sans"/>
              </a:endParaRPr>
            </a:p>
          </p:txBody>
        </p:sp>
        <p:sp>
          <p:nvSpPr>
            <p:cNvPr id="693" name="Google Shape;693;g7c6156fbb0_0_475"/>
            <p:cNvSpPr/>
            <p:nvPr/>
          </p:nvSpPr>
          <p:spPr>
            <a:xfrm>
              <a:off x="6140174" y="7522515"/>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AWS EC2</a:t>
              </a:r>
              <a:endParaRPr sz="2200" b="0" i="0" u="none" strike="noStrike" cap="none">
                <a:solidFill>
                  <a:srgbClr val="3F3F3F"/>
                </a:solidFill>
                <a:latin typeface="Open Sans"/>
                <a:ea typeface="Open Sans"/>
                <a:cs typeface="Open Sans"/>
                <a:sym typeface="Open Sans"/>
              </a:endParaRPr>
            </a:p>
          </p:txBody>
        </p:sp>
        <p:sp>
          <p:nvSpPr>
            <p:cNvPr id="694" name="Google Shape;694;g7c6156fbb0_0_475"/>
            <p:cNvSpPr/>
            <p:nvPr/>
          </p:nvSpPr>
          <p:spPr>
            <a:xfrm>
              <a:off x="11415454" y="7522514"/>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Maven</a:t>
              </a:r>
              <a:endParaRPr sz="2200" b="0" i="0" u="none" strike="noStrike" cap="none">
                <a:solidFill>
                  <a:srgbClr val="3F3F3F"/>
                </a:solidFill>
                <a:latin typeface="Open Sans"/>
                <a:ea typeface="Open Sans"/>
                <a:cs typeface="Open Sans"/>
                <a:sym typeface="Open Sans"/>
              </a:endParaRPr>
            </a:p>
          </p:txBody>
        </p:sp>
      </p:grpSp>
      <p:pic>
        <p:nvPicPr>
          <p:cNvPr id="695" name="Google Shape;695;g7c6156fbb0_0_475"/>
          <p:cNvPicPr preferRelativeResize="0"/>
          <p:nvPr/>
        </p:nvPicPr>
        <p:blipFill rotWithShape="1">
          <a:blip r:embed="rId9">
            <a:alphaModFix/>
          </a:blip>
          <a:srcRect/>
          <a:stretch/>
        </p:blipFill>
        <p:spPr>
          <a:xfrm>
            <a:off x="11867846" y="6621063"/>
            <a:ext cx="3033376" cy="767825"/>
          </a:xfrm>
          <a:prstGeom prst="rect">
            <a:avLst/>
          </a:prstGeom>
          <a:noFill/>
          <a:ln>
            <a:noFill/>
          </a:ln>
        </p:spPr>
      </p:pic>
      <p:pic>
        <p:nvPicPr>
          <p:cNvPr id="696" name="Google Shape;696;g7c6156fbb0_0_475"/>
          <p:cNvPicPr preferRelativeResize="0"/>
          <p:nvPr/>
        </p:nvPicPr>
        <p:blipFill rotWithShape="1">
          <a:blip r:embed="rId10">
            <a:alphaModFix/>
          </a:blip>
          <a:srcRect t="6807" b="6798"/>
          <a:stretch/>
        </p:blipFill>
        <p:spPr>
          <a:xfrm>
            <a:off x="5129132" y="797822"/>
            <a:ext cx="6239228" cy="101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903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9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t>Introduction</a:t>
            </a:r>
            <a:endParaRPr/>
          </a:p>
        </p:txBody>
      </p:sp>
      <p:sp>
        <p:nvSpPr>
          <p:cNvPr id="233" name="Google Shape;233;p91"/>
          <p:cNvSpPr/>
          <p:nvPr/>
        </p:nvSpPr>
        <p:spPr>
          <a:xfrm>
            <a:off x="1950155" y="1267313"/>
            <a:ext cx="12757491"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One of the more important features of Jenkins is the capability to execute and dispatch build jobs over a large number of systems.</a:t>
            </a:r>
            <a:endParaRPr sz="2200" b="0" i="0" u="none" strike="noStrike" cap="none" dirty="0">
              <a:solidFill>
                <a:srgbClr val="3F3F3F"/>
              </a:solidFill>
              <a:latin typeface="Open Sans"/>
              <a:ea typeface="Open Sans"/>
              <a:cs typeface="Open Sans"/>
              <a:sym typeface="Open Sans"/>
            </a:endParaRPr>
          </a:p>
        </p:txBody>
      </p:sp>
      <p:pic>
        <p:nvPicPr>
          <p:cNvPr id="234" name="Google Shape;234;p91" descr="https://lh3.googleusercontent.com/-x2UJj4nvhiI/Xg17UVluphI/AAAAAAAAEoU/5FHs6LO5ZJs59Cj84vA-C_NlVdxXKn4EACK8BGAsYHg/s512/2020-01-01.jpg"/>
          <p:cNvPicPr preferRelativeResize="0"/>
          <p:nvPr/>
        </p:nvPicPr>
        <p:blipFill rotWithShape="1">
          <a:blip r:embed="rId3">
            <a:alphaModFix/>
          </a:blip>
          <a:srcRect/>
          <a:stretch/>
        </p:blipFill>
        <p:spPr>
          <a:xfrm>
            <a:off x="8892412" y="2621269"/>
            <a:ext cx="6552998" cy="5093932"/>
          </a:xfrm>
          <a:prstGeom prst="rect">
            <a:avLst/>
          </a:prstGeom>
          <a:noFill/>
          <a:ln>
            <a:noFill/>
          </a:ln>
        </p:spPr>
      </p:pic>
      <p:sp>
        <p:nvSpPr>
          <p:cNvPr id="235" name="Google Shape;235;p91"/>
          <p:cNvSpPr txBox="1"/>
          <p:nvPr/>
        </p:nvSpPr>
        <p:spPr>
          <a:xfrm>
            <a:off x="1270000" y="3065715"/>
            <a:ext cx="7735469" cy="3477875"/>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Build servers are created to either share the load across multiple machines, or to run build jobs in different environments.</a:t>
            </a:r>
            <a:endParaRPr sz="1400" b="0" i="0" u="none" strike="noStrike" cap="none" dirty="0">
              <a:solidFill>
                <a:srgbClr val="3F3F3F"/>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The need of build servers can vary during the project life cycle.</a:t>
            </a:r>
            <a:endParaRPr sz="1400" b="0" i="0" u="none" strike="noStrike" cap="none" dirty="0">
              <a:solidFill>
                <a:srgbClr val="3F3F3F"/>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For example, if you are working with product release cycles, run a higher number of builds jobs at the end of the cycle for comprehensive tests.</a:t>
            </a:r>
            <a:endParaRPr sz="1400" b="0" i="0" u="none" strike="noStrike" cap="none" dirty="0">
              <a:solidFill>
                <a:srgbClr val="3F3F3F"/>
              </a:solidFill>
              <a:latin typeface="Arial"/>
              <a:ea typeface="Arial"/>
              <a:cs typeface="Arial"/>
              <a:sym typeface="Arial"/>
            </a:endParaRPr>
          </a:p>
        </p:txBody>
      </p:sp>
      <p:pic>
        <p:nvPicPr>
          <p:cNvPr id="236" name="Google Shape;236;p91"/>
          <p:cNvPicPr preferRelativeResize="0"/>
          <p:nvPr/>
        </p:nvPicPr>
        <p:blipFill rotWithShape="1">
          <a:blip r:embed="rId4">
            <a:alphaModFix/>
          </a:blip>
          <a:srcRect t="6807" b="6798"/>
          <a:stretch/>
        </p:blipFill>
        <p:spPr>
          <a:xfrm>
            <a:off x="6098772" y="797822"/>
            <a:ext cx="4261476" cy="101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t>Jenkins Distributed Build Architecture</a:t>
            </a:r>
            <a:endParaRPr/>
          </a:p>
        </p:txBody>
      </p:sp>
      <p:sp>
        <p:nvSpPr>
          <p:cNvPr id="243" name="Google Shape;243;p23"/>
          <p:cNvSpPr/>
          <p:nvPr/>
        </p:nvSpPr>
        <p:spPr>
          <a:xfrm>
            <a:off x="1156998" y="1271859"/>
            <a:ext cx="14033240"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The role of Jenkins master’s job is to schedule build jobs, assign builds to the slaves, record and generate build results. </a:t>
            </a:r>
            <a:endParaRPr sz="2200" b="0" i="0" u="none" strike="noStrike" cap="none" dirty="0">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Major characteristics of distributed architecture:</a:t>
            </a:r>
            <a:endParaRPr sz="2200" b="0" i="0" u="none" strike="noStrike" cap="none" dirty="0">
              <a:solidFill>
                <a:srgbClr val="3F3F3F"/>
              </a:solidFill>
              <a:latin typeface="Open Sans"/>
              <a:ea typeface="Open Sans"/>
              <a:cs typeface="Open Sans"/>
              <a:sym typeface="Open Sans"/>
            </a:endParaRPr>
          </a:p>
        </p:txBody>
      </p:sp>
      <p:sp>
        <p:nvSpPr>
          <p:cNvPr id="244" name="Google Shape;244;p23"/>
          <p:cNvSpPr/>
          <p:nvPr/>
        </p:nvSpPr>
        <p:spPr>
          <a:xfrm>
            <a:off x="1030356" y="3585297"/>
            <a:ext cx="5104711" cy="769441"/>
          </a:xfrm>
          <a:prstGeom prst="rect">
            <a:avLst/>
          </a:prstGeom>
          <a:noFill/>
          <a:ln>
            <a:noFill/>
          </a:ln>
        </p:spPr>
        <p:txBody>
          <a:bodyPr spcFirstLastPara="1" wrap="square" lIns="91425" tIns="45700" rIns="91425" bIns="45700" anchor="t" anchorCtr="0">
            <a:spAutoFit/>
          </a:bodyPr>
          <a:lstStyle/>
          <a:p>
            <a:pPr marL="457200" marR="0" lvl="0" indent="-45720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Jenkins slaves’ tasks are decided by</a:t>
            </a:r>
            <a:endParaRPr sz="1400" b="0" i="0" u="none" strike="noStrike" cap="none" dirty="0">
              <a:solidFill>
                <a:srgbClr val="3F3F3F"/>
              </a:solidFill>
              <a:latin typeface="Arial"/>
              <a:ea typeface="Arial"/>
              <a:cs typeface="Arial"/>
              <a:sym typeface="Arial"/>
            </a:endParaRPr>
          </a:p>
          <a:p>
            <a:pPr marL="457200" marR="0" lvl="0" indent="-45720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the Jenkins master.</a:t>
            </a:r>
            <a:endParaRPr sz="1400" b="0" i="0" u="none" strike="noStrike" cap="none" dirty="0">
              <a:solidFill>
                <a:srgbClr val="3F3F3F"/>
              </a:solidFill>
              <a:latin typeface="Arial"/>
              <a:ea typeface="Arial"/>
              <a:cs typeface="Arial"/>
              <a:sym typeface="Arial"/>
            </a:endParaRPr>
          </a:p>
        </p:txBody>
      </p:sp>
      <p:sp>
        <p:nvSpPr>
          <p:cNvPr id="245" name="Google Shape;245;p23"/>
          <p:cNvSpPr/>
          <p:nvPr/>
        </p:nvSpPr>
        <p:spPr>
          <a:xfrm>
            <a:off x="6019665" y="2375818"/>
            <a:ext cx="5362222" cy="6042379"/>
          </a:xfrm>
          <a:custGeom>
            <a:avLst/>
            <a:gdLst/>
            <a:ahLst/>
            <a:cxnLst/>
            <a:rect l="l" t="t" r="r" b="b"/>
            <a:pathLst>
              <a:path w="1776" h="2001" extrusionOk="0">
                <a:moveTo>
                  <a:pt x="840" y="648"/>
                </a:moveTo>
                <a:cubicBezTo>
                  <a:pt x="872" y="590"/>
                  <a:pt x="932" y="555"/>
                  <a:pt x="997" y="555"/>
                </a:cubicBezTo>
                <a:cubicBezTo>
                  <a:pt x="1044" y="555"/>
                  <a:pt x="1089" y="573"/>
                  <a:pt x="1123" y="606"/>
                </a:cubicBezTo>
                <a:cubicBezTo>
                  <a:pt x="1193" y="691"/>
                  <a:pt x="1296" y="739"/>
                  <a:pt x="1406" y="739"/>
                </a:cubicBezTo>
                <a:cubicBezTo>
                  <a:pt x="1610" y="739"/>
                  <a:pt x="1776" y="573"/>
                  <a:pt x="1776" y="370"/>
                </a:cubicBezTo>
                <a:cubicBezTo>
                  <a:pt x="1776" y="166"/>
                  <a:pt x="1610" y="0"/>
                  <a:pt x="1406" y="0"/>
                </a:cubicBezTo>
                <a:cubicBezTo>
                  <a:pt x="1322" y="0"/>
                  <a:pt x="1239" y="30"/>
                  <a:pt x="1174" y="83"/>
                </a:cubicBezTo>
                <a:cubicBezTo>
                  <a:pt x="1111" y="133"/>
                  <a:pt x="1067" y="204"/>
                  <a:pt x="1048" y="281"/>
                </a:cubicBezTo>
                <a:cubicBezTo>
                  <a:pt x="1047" y="283"/>
                  <a:pt x="1047" y="283"/>
                  <a:pt x="1047" y="283"/>
                </a:cubicBezTo>
                <a:cubicBezTo>
                  <a:pt x="1021" y="357"/>
                  <a:pt x="951" y="406"/>
                  <a:pt x="873" y="406"/>
                </a:cubicBezTo>
                <a:cubicBezTo>
                  <a:pt x="839" y="406"/>
                  <a:pt x="807" y="397"/>
                  <a:pt x="778" y="380"/>
                </a:cubicBezTo>
                <a:cubicBezTo>
                  <a:pt x="708" y="286"/>
                  <a:pt x="589" y="228"/>
                  <a:pt x="467" y="228"/>
                </a:cubicBezTo>
                <a:cubicBezTo>
                  <a:pt x="263" y="228"/>
                  <a:pt x="98" y="394"/>
                  <a:pt x="98" y="597"/>
                </a:cubicBezTo>
                <a:cubicBezTo>
                  <a:pt x="98" y="801"/>
                  <a:pt x="263" y="967"/>
                  <a:pt x="467" y="967"/>
                </a:cubicBezTo>
                <a:cubicBezTo>
                  <a:pt x="494" y="967"/>
                  <a:pt x="521" y="964"/>
                  <a:pt x="547" y="959"/>
                </a:cubicBezTo>
                <a:cubicBezTo>
                  <a:pt x="548" y="959"/>
                  <a:pt x="548" y="959"/>
                  <a:pt x="548" y="959"/>
                </a:cubicBezTo>
                <a:cubicBezTo>
                  <a:pt x="552" y="959"/>
                  <a:pt x="555" y="959"/>
                  <a:pt x="558" y="959"/>
                </a:cubicBezTo>
                <a:cubicBezTo>
                  <a:pt x="701" y="959"/>
                  <a:pt x="818" y="1071"/>
                  <a:pt x="825" y="1212"/>
                </a:cubicBezTo>
                <a:cubicBezTo>
                  <a:pt x="824" y="1241"/>
                  <a:pt x="824" y="1241"/>
                  <a:pt x="824" y="1241"/>
                </a:cubicBezTo>
                <a:cubicBezTo>
                  <a:pt x="817" y="1313"/>
                  <a:pt x="753" y="1370"/>
                  <a:pt x="680" y="1370"/>
                </a:cubicBezTo>
                <a:cubicBezTo>
                  <a:pt x="656" y="1370"/>
                  <a:pt x="631" y="1364"/>
                  <a:pt x="610" y="1352"/>
                </a:cubicBezTo>
                <a:cubicBezTo>
                  <a:pt x="543" y="1294"/>
                  <a:pt x="458" y="1262"/>
                  <a:pt x="369" y="1262"/>
                </a:cubicBezTo>
                <a:cubicBezTo>
                  <a:pt x="165" y="1262"/>
                  <a:pt x="0" y="1428"/>
                  <a:pt x="0" y="1632"/>
                </a:cubicBezTo>
                <a:cubicBezTo>
                  <a:pt x="0" y="1835"/>
                  <a:pt x="165" y="2001"/>
                  <a:pt x="369" y="2001"/>
                </a:cubicBezTo>
                <a:cubicBezTo>
                  <a:pt x="457" y="2001"/>
                  <a:pt x="543" y="1969"/>
                  <a:pt x="610" y="1912"/>
                </a:cubicBezTo>
                <a:cubicBezTo>
                  <a:pt x="675" y="1855"/>
                  <a:pt x="719" y="1777"/>
                  <a:pt x="733" y="1692"/>
                </a:cubicBezTo>
                <a:cubicBezTo>
                  <a:pt x="749" y="1624"/>
                  <a:pt x="810" y="1575"/>
                  <a:pt x="880" y="1575"/>
                </a:cubicBezTo>
                <a:cubicBezTo>
                  <a:pt x="907" y="1575"/>
                  <a:pt x="933" y="1582"/>
                  <a:pt x="956" y="1595"/>
                </a:cubicBezTo>
                <a:cubicBezTo>
                  <a:pt x="960" y="1597"/>
                  <a:pt x="960" y="1597"/>
                  <a:pt x="960" y="1597"/>
                </a:cubicBezTo>
                <a:cubicBezTo>
                  <a:pt x="1025" y="1649"/>
                  <a:pt x="1106" y="1678"/>
                  <a:pt x="1189" y="1678"/>
                </a:cubicBezTo>
                <a:cubicBezTo>
                  <a:pt x="1393" y="1678"/>
                  <a:pt x="1559" y="1512"/>
                  <a:pt x="1559" y="1308"/>
                </a:cubicBezTo>
                <a:cubicBezTo>
                  <a:pt x="1559" y="1105"/>
                  <a:pt x="1393" y="939"/>
                  <a:pt x="1189" y="939"/>
                </a:cubicBezTo>
                <a:cubicBezTo>
                  <a:pt x="1159" y="939"/>
                  <a:pt x="1129" y="943"/>
                  <a:pt x="1100" y="950"/>
                </a:cubicBezTo>
                <a:cubicBezTo>
                  <a:pt x="1066" y="960"/>
                  <a:pt x="1066" y="960"/>
                  <a:pt x="1066" y="960"/>
                </a:cubicBezTo>
                <a:cubicBezTo>
                  <a:pt x="1064" y="960"/>
                  <a:pt x="1062" y="961"/>
                  <a:pt x="1060" y="962"/>
                </a:cubicBezTo>
                <a:cubicBezTo>
                  <a:pt x="1056" y="964"/>
                  <a:pt x="1051" y="966"/>
                  <a:pt x="1046" y="968"/>
                </a:cubicBezTo>
                <a:cubicBezTo>
                  <a:pt x="1027" y="975"/>
                  <a:pt x="1006" y="978"/>
                  <a:pt x="985" y="978"/>
                </a:cubicBezTo>
                <a:cubicBezTo>
                  <a:pt x="907" y="978"/>
                  <a:pt x="811" y="831"/>
                  <a:pt x="825" y="706"/>
                </a:cubicBezTo>
                <a:cubicBezTo>
                  <a:pt x="828" y="687"/>
                  <a:pt x="836" y="668"/>
                  <a:pt x="840" y="648"/>
                </a:cubicBezTo>
              </a:path>
            </a:pathLst>
          </a:custGeom>
          <a:solidFill>
            <a:srgbClr val="C9C9C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246" name="Google Shape;246;p23"/>
          <p:cNvSpPr/>
          <p:nvPr/>
        </p:nvSpPr>
        <p:spPr>
          <a:xfrm>
            <a:off x="9462776" y="2652398"/>
            <a:ext cx="1659467" cy="1662290"/>
          </a:xfrm>
          <a:prstGeom prst="ellipse">
            <a:avLst/>
          </a:prstGeom>
          <a:solidFill>
            <a:schemeClr val="accent4"/>
          </a:solidFill>
          <a:ln>
            <a:noFill/>
          </a:ln>
          <a:effectLst>
            <a:outerShdw blurRad="38100" dist="254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247" name="Google Shape;247;p23"/>
          <p:cNvSpPr/>
          <p:nvPr/>
        </p:nvSpPr>
        <p:spPr>
          <a:xfrm>
            <a:off x="6575641" y="3329731"/>
            <a:ext cx="1662290" cy="1662290"/>
          </a:xfrm>
          <a:prstGeom prst="ellipse">
            <a:avLst/>
          </a:prstGeom>
          <a:solidFill>
            <a:srgbClr val="A8D08C"/>
          </a:solidFill>
          <a:ln>
            <a:noFill/>
          </a:ln>
          <a:effectLst>
            <a:outerShdw blurRad="38100" dist="254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248" name="Google Shape;248;p23"/>
          <p:cNvSpPr/>
          <p:nvPr/>
        </p:nvSpPr>
        <p:spPr>
          <a:xfrm>
            <a:off x="8788264" y="5485909"/>
            <a:ext cx="1662290" cy="1662290"/>
          </a:xfrm>
          <a:prstGeom prst="ellipse">
            <a:avLst/>
          </a:prstGeom>
          <a:solidFill>
            <a:schemeClr val="accent2"/>
          </a:solidFill>
          <a:ln>
            <a:noFill/>
          </a:ln>
          <a:effectLst>
            <a:outerShdw blurRad="38100" dist="254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249" name="Google Shape;249;p23"/>
          <p:cNvSpPr/>
          <p:nvPr/>
        </p:nvSpPr>
        <p:spPr>
          <a:xfrm>
            <a:off x="6315997" y="6470864"/>
            <a:ext cx="1662290" cy="1662290"/>
          </a:xfrm>
          <a:prstGeom prst="ellipse">
            <a:avLst/>
          </a:prstGeom>
          <a:solidFill>
            <a:schemeClr val="accent1"/>
          </a:solidFill>
          <a:ln>
            <a:noFill/>
          </a:ln>
          <a:effectLst>
            <a:outerShdw blurRad="38100" dist="25400" dir="5400000" algn="t"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250" name="Google Shape;250;p23"/>
          <p:cNvSpPr/>
          <p:nvPr/>
        </p:nvSpPr>
        <p:spPr>
          <a:xfrm>
            <a:off x="11454039" y="2911011"/>
            <a:ext cx="4571491" cy="769441"/>
          </a:xfrm>
          <a:prstGeom prst="rect">
            <a:avLst/>
          </a:prstGeom>
          <a:noFill/>
          <a:ln>
            <a:noFill/>
          </a:ln>
        </p:spPr>
        <p:txBody>
          <a:bodyPr spcFirstLastPara="1" wrap="square" lIns="91425" tIns="45700" rIns="91425" bIns="45700" anchor="t" anchorCtr="0">
            <a:spAutoFit/>
          </a:bodyPr>
          <a:lstStyle/>
          <a:p>
            <a:pPr marL="457200" marR="0" lvl="0" indent="-45720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Jenkins master instance can</a:t>
            </a:r>
            <a:endParaRPr sz="2200" b="0" i="0" u="none" strike="noStrike" cap="none">
              <a:solidFill>
                <a:srgbClr val="3F3F3F"/>
              </a:solidFill>
              <a:latin typeface="Open Sans"/>
              <a:ea typeface="Open Sans"/>
              <a:cs typeface="Open Sans"/>
              <a:sym typeface="Open Sans"/>
            </a:endParaRPr>
          </a:p>
          <a:p>
            <a:pPr marL="457200" marR="0" lvl="0" indent="-45720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directly execute build jobs.</a:t>
            </a:r>
            <a:endParaRPr sz="1400" b="0" i="0" u="none" strike="noStrike" cap="none">
              <a:solidFill>
                <a:srgbClr val="3F3F3F"/>
              </a:solidFill>
              <a:latin typeface="Arial"/>
              <a:ea typeface="Arial"/>
              <a:cs typeface="Arial"/>
              <a:sym typeface="Arial"/>
            </a:endParaRPr>
          </a:p>
        </p:txBody>
      </p:sp>
      <p:sp>
        <p:nvSpPr>
          <p:cNvPr id="251" name="Google Shape;251;p23"/>
          <p:cNvSpPr/>
          <p:nvPr/>
        </p:nvSpPr>
        <p:spPr>
          <a:xfrm>
            <a:off x="1129724" y="6684825"/>
            <a:ext cx="4744098" cy="144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project can run on a particular slave machine, on a particular type of machine, or let Jenkins pick the available slave.</a:t>
            </a:r>
            <a:endParaRPr sz="2200" b="0" i="0" u="none" strike="noStrike" cap="none">
              <a:solidFill>
                <a:srgbClr val="3F3F3F"/>
              </a:solidFill>
              <a:latin typeface="Arial"/>
              <a:ea typeface="Arial"/>
              <a:cs typeface="Arial"/>
              <a:sym typeface="Arial"/>
            </a:endParaRPr>
          </a:p>
        </p:txBody>
      </p:sp>
      <p:sp>
        <p:nvSpPr>
          <p:cNvPr id="252" name="Google Shape;252;p23"/>
          <p:cNvSpPr/>
          <p:nvPr/>
        </p:nvSpPr>
        <p:spPr>
          <a:xfrm>
            <a:off x="10976216" y="5915470"/>
            <a:ext cx="4862704" cy="769441"/>
          </a:xfrm>
          <a:prstGeom prst="rect">
            <a:avLst/>
          </a:prstGeom>
          <a:noFill/>
          <a:ln>
            <a:noFill/>
          </a:ln>
        </p:spPr>
        <p:txBody>
          <a:bodyPr spcFirstLastPara="1" wrap="square" lIns="91425" tIns="45700" rIns="91425" bIns="45700" anchor="t" anchorCtr="0">
            <a:spAutoFit/>
          </a:bodyPr>
          <a:lstStyle/>
          <a:p>
            <a:pPr marL="457200" marR="0" lvl="0" indent="-45720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Jenkins master-slave</a:t>
            </a:r>
            <a:endParaRPr sz="2200" b="0" i="0" u="none" strike="noStrike" cap="none">
              <a:solidFill>
                <a:srgbClr val="3F3F3F"/>
              </a:solidFill>
              <a:latin typeface="Open Sans"/>
              <a:ea typeface="Open Sans"/>
              <a:cs typeface="Open Sans"/>
              <a:sym typeface="Open Sans"/>
            </a:endParaRPr>
          </a:p>
          <a:p>
            <a:pPr marL="457200" marR="0" lvl="0" indent="-45720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architecture is</a:t>
            </a:r>
            <a:r>
              <a:rPr lang="en-US" sz="1400" b="0" i="0" u="none" strike="noStrike" cap="none">
                <a:solidFill>
                  <a:srgbClr val="3F3F3F"/>
                </a:solidFill>
                <a:latin typeface="Arial"/>
                <a:ea typeface="Arial"/>
                <a:cs typeface="Arial"/>
                <a:sym typeface="Arial"/>
              </a:rPr>
              <a:t> </a:t>
            </a:r>
            <a:r>
              <a:rPr lang="en-US" sz="2200" b="0" i="0" u="none" strike="noStrike" cap="none">
                <a:solidFill>
                  <a:srgbClr val="3F3F3F"/>
                </a:solidFill>
                <a:latin typeface="Open Sans"/>
                <a:ea typeface="Open Sans"/>
                <a:cs typeface="Open Sans"/>
                <a:sym typeface="Open Sans"/>
              </a:rPr>
              <a:t>highly flexible.</a:t>
            </a:r>
            <a:endParaRPr sz="2200" b="0" i="0" u="none" strike="noStrike" cap="none">
              <a:solidFill>
                <a:srgbClr val="3F3F3F"/>
              </a:solidFill>
              <a:latin typeface="Open Sans"/>
              <a:ea typeface="Open Sans"/>
              <a:cs typeface="Open Sans"/>
              <a:sym typeface="Open Sans"/>
            </a:endParaRPr>
          </a:p>
        </p:txBody>
      </p:sp>
      <p:pic>
        <p:nvPicPr>
          <p:cNvPr id="253" name="Google Shape;253;p23"/>
          <p:cNvPicPr preferRelativeResize="0"/>
          <p:nvPr/>
        </p:nvPicPr>
        <p:blipFill rotWithShape="1">
          <a:blip r:embed="rId3">
            <a:alphaModFix/>
          </a:blip>
          <a:srcRect/>
          <a:stretch/>
        </p:blipFill>
        <p:spPr>
          <a:xfrm>
            <a:off x="6804863" y="3558964"/>
            <a:ext cx="1140137" cy="1140137"/>
          </a:xfrm>
          <a:prstGeom prst="rect">
            <a:avLst/>
          </a:prstGeom>
          <a:noFill/>
          <a:ln>
            <a:noFill/>
          </a:ln>
        </p:spPr>
      </p:pic>
      <p:pic>
        <p:nvPicPr>
          <p:cNvPr id="254" name="Google Shape;254;p23"/>
          <p:cNvPicPr preferRelativeResize="0"/>
          <p:nvPr/>
        </p:nvPicPr>
        <p:blipFill rotWithShape="1">
          <a:blip r:embed="rId4">
            <a:alphaModFix/>
          </a:blip>
          <a:srcRect/>
          <a:stretch/>
        </p:blipFill>
        <p:spPr>
          <a:xfrm>
            <a:off x="9000538" y="5698186"/>
            <a:ext cx="1237750" cy="1237750"/>
          </a:xfrm>
          <a:prstGeom prst="rect">
            <a:avLst/>
          </a:prstGeom>
          <a:noFill/>
          <a:ln>
            <a:noFill/>
          </a:ln>
        </p:spPr>
      </p:pic>
      <p:pic>
        <p:nvPicPr>
          <p:cNvPr id="255" name="Google Shape;255;p23"/>
          <p:cNvPicPr preferRelativeResize="0"/>
          <p:nvPr/>
        </p:nvPicPr>
        <p:blipFill rotWithShape="1">
          <a:blip r:embed="rId5">
            <a:alphaModFix/>
          </a:blip>
          <a:srcRect/>
          <a:stretch/>
        </p:blipFill>
        <p:spPr>
          <a:xfrm>
            <a:off x="6577076" y="6808147"/>
            <a:ext cx="1140125" cy="1140125"/>
          </a:xfrm>
          <a:prstGeom prst="rect">
            <a:avLst/>
          </a:prstGeom>
          <a:noFill/>
          <a:ln>
            <a:noFill/>
          </a:ln>
        </p:spPr>
      </p:pic>
      <p:pic>
        <p:nvPicPr>
          <p:cNvPr id="256" name="Google Shape;256;p23"/>
          <p:cNvPicPr preferRelativeResize="0"/>
          <p:nvPr/>
        </p:nvPicPr>
        <p:blipFill rotWithShape="1">
          <a:blip r:embed="rId6">
            <a:alphaModFix/>
          </a:blip>
          <a:srcRect/>
          <a:stretch/>
        </p:blipFill>
        <p:spPr>
          <a:xfrm>
            <a:off x="9948134" y="2954259"/>
            <a:ext cx="688742" cy="1140149"/>
          </a:xfrm>
          <a:prstGeom prst="rect">
            <a:avLst/>
          </a:prstGeom>
          <a:noFill/>
          <a:ln>
            <a:noFill/>
          </a:ln>
        </p:spPr>
      </p:pic>
      <p:pic>
        <p:nvPicPr>
          <p:cNvPr id="257" name="Google Shape;257;p23"/>
          <p:cNvPicPr preferRelativeResize="0"/>
          <p:nvPr/>
        </p:nvPicPr>
        <p:blipFill rotWithShape="1">
          <a:blip r:embed="rId7">
            <a:alphaModFix/>
          </a:blip>
          <a:srcRect t="6807" b="6798"/>
          <a:stretch/>
        </p:blipFill>
        <p:spPr>
          <a:xfrm>
            <a:off x="3205341" y="797822"/>
            <a:ext cx="10048339" cy="101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500"/>
                                        <p:tgtEl>
                                          <p:spTgt spid="245"/>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249"/>
                                        </p:tgtEl>
                                        <p:attrNameLst>
                                          <p:attrName>style.visibility</p:attrName>
                                        </p:attrNameLst>
                                      </p:cBhvr>
                                      <p:to>
                                        <p:strVal val="visible"/>
                                      </p:to>
                                    </p:set>
                                    <p:anim calcmode="lin" valueType="num">
                                      <p:cBhvr additive="base">
                                        <p:cTn id="11" dur="500"/>
                                        <p:tgtEl>
                                          <p:spTgt spid="249"/>
                                        </p:tgtEl>
                                        <p:attrNameLst>
                                          <p:attrName>ppt_w</p:attrName>
                                        </p:attrNameLst>
                                      </p:cBhvr>
                                      <p:tavLst>
                                        <p:tav tm="0">
                                          <p:val>
                                            <p:strVal val="0"/>
                                          </p:val>
                                        </p:tav>
                                        <p:tav tm="100000">
                                          <p:val>
                                            <p:strVal val="#ppt_w"/>
                                          </p:val>
                                        </p:tav>
                                      </p:tavLst>
                                    </p:anim>
                                    <p:anim calcmode="lin" valueType="num">
                                      <p:cBhvr additive="base">
                                        <p:cTn id="12" dur="500"/>
                                        <p:tgtEl>
                                          <p:spTgt spid="249"/>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23" presetClass="entr" presetSubtype="16" fill="hold" nodeType="afterEffect">
                                  <p:stCondLst>
                                    <p:cond delay="0"/>
                                  </p:stCondLst>
                                  <p:childTnLst>
                                    <p:set>
                                      <p:cBhvr>
                                        <p:cTn id="15" dur="1" fill="hold">
                                          <p:stCondLst>
                                            <p:cond delay="0"/>
                                          </p:stCondLst>
                                        </p:cTn>
                                        <p:tgtEl>
                                          <p:spTgt spid="248"/>
                                        </p:tgtEl>
                                        <p:attrNameLst>
                                          <p:attrName>style.visibility</p:attrName>
                                        </p:attrNameLst>
                                      </p:cBhvr>
                                      <p:to>
                                        <p:strVal val="visible"/>
                                      </p:to>
                                    </p:set>
                                    <p:anim calcmode="lin" valueType="num">
                                      <p:cBhvr additive="base">
                                        <p:cTn id="16" dur="500"/>
                                        <p:tgtEl>
                                          <p:spTgt spid="248"/>
                                        </p:tgtEl>
                                        <p:attrNameLst>
                                          <p:attrName>ppt_w</p:attrName>
                                        </p:attrNameLst>
                                      </p:cBhvr>
                                      <p:tavLst>
                                        <p:tav tm="0">
                                          <p:val>
                                            <p:strVal val="0"/>
                                          </p:val>
                                        </p:tav>
                                        <p:tav tm="100000">
                                          <p:val>
                                            <p:strVal val="#ppt_w"/>
                                          </p:val>
                                        </p:tav>
                                      </p:tavLst>
                                    </p:anim>
                                    <p:anim calcmode="lin" valueType="num">
                                      <p:cBhvr additive="base">
                                        <p:cTn id="17" dur="500"/>
                                        <p:tgtEl>
                                          <p:spTgt spid="248"/>
                                        </p:tgtEl>
                                        <p:attrNameLst>
                                          <p:attrName>ppt_h</p:attrName>
                                        </p:attrNameLst>
                                      </p:cBhvr>
                                      <p:tavLst>
                                        <p:tav tm="0">
                                          <p:val>
                                            <p:strVal val="0"/>
                                          </p:val>
                                        </p:tav>
                                        <p:tav tm="100000">
                                          <p:val>
                                            <p:strVal val="#ppt_h"/>
                                          </p:val>
                                        </p:tav>
                                      </p:tavLst>
                                    </p:anim>
                                  </p:childTnLst>
                                </p:cTn>
                              </p:par>
                            </p:childTnLst>
                          </p:cTn>
                        </p:par>
                        <p:par>
                          <p:cTn id="18" fill="hold">
                            <p:stCondLst>
                              <p:cond delay="1500"/>
                            </p:stCondLst>
                            <p:childTnLst>
                              <p:par>
                                <p:cTn id="19" presetID="23" presetClass="entr" presetSubtype="16" fill="hold" nodeType="afterEffect">
                                  <p:stCondLst>
                                    <p:cond delay="0"/>
                                  </p:stCondLst>
                                  <p:childTnLst>
                                    <p:set>
                                      <p:cBhvr>
                                        <p:cTn id="20" dur="1" fill="hold">
                                          <p:stCondLst>
                                            <p:cond delay="0"/>
                                          </p:stCondLst>
                                        </p:cTn>
                                        <p:tgtEl>
                                          <p:spTgt spid="247"/>
                                        </p:tgtEl>
                                        <p:attrNameLst>
                                          <p:attrName>style.visibility</p:attrName>
                                        </p:attrNameLst>
                                      </p:cBhvr>
                                      <p:to>
                                        <p:strVal val="visible"/>
                                      </p:to>
                                    </p:set>
                                    <p:anim calcmode="lin" valueType="num">
                                      <p:cBhvr additive="base">
                                        <p:cTn id="21" dur="500"/>
                                        <p:tgtEl>
                                          <p:spTgt spid="247"/>
                                        </p:tgtEl>
                                        <p:attrNameLst>
                                          <p:attrName>ppt_w</p:attrName>
                                        </p:attrNameLst>
                                      </p:cBhvr>
                                      <p:tavLst>
                                        <p:tav tm="0">
                                          <p:val>
                                            <p:strVal val="0"/>
                                          </p:val>
                                        </p:tav>
                                        <p:tav tm="100000">
                                          <p:val>
                                            <p:strVal val="#ppt_w"/>
                                          </p:val>
                                        </p:tav>
                                      </p:tavLst>
                                    </p:anim>
                                    <p:anim calcmode="lin" valueType="num">
                                      <p:cBhvr additive="base">
                                        <p:cTn id="22" dur="500"/>
                                        <p:tgtEl>
                                          <p:spTgt spid="247"/>
                                        </p:tgtEl>
                                        <p:attrNameLst>
                                          <p:attrName>ppt_h</p:attrName>
                                        </p:attrNameLst>
                                      </p:cBhvr>
                                      <p:tavLst>
                                        <p:tav tm="0">
                                          <p:val>
                                            <p:strVal val="0"/>
                                          </p:val>
                                        </p:tav>
                                        <p:tav tm="100000">
                                          <p:val>
                                            <p:strVal val="#ppt_h"/>
                                          </p:val>
                                        </p:tav>
                                      </p:tavLst>
                                    </p:anim>
                                  </p:childTnLst>
                                </p:cTn>
                              </p:par>
                            </p:childTnLst>
                          </p:cTn>
                        </p:par>
                        <p:par>
                          <p:cTn id="23" fill="hold">
                            <p:stCondLst>
                              <p:cond delay="2000"/>
                            </p:stCondLst>
                            <p:childTnLst>
                              <p:par>
                                <p:cTn id="24" presetID="23" presetClass="entr" presetSubtype="16" fill="hold" nodeType="afterEffect">
                                  <p:stCondLst>
                                    <p:cond delay="0"/>
                                  </p:stCondLst>
                                  <p:childTnLst>
                                    <p:set>
                                      <p:cBhvr>
                                        <p:cTn id="25" dur="1" fill="hold">
                                          <p:stCondLst>
                                            <p:cond delay="0"/>
                                          </p:stCondLst>
                                        </p:cTn>
                                        <p:tgtEl>
                                          <p:spTgt spid="246"/>
                                        </p:tgtEl>
                                        <p:attrNameLst>
                                          <p:attrName>style.visibility</p:attrName>
                                        </p:attrNameLst>
                                      </p:cBhvr>
                                      <p:to>
                                        <p:strVal val="visible"/>
                                      </p:to>
                                    </p:set>
                                    <p:anim calcmode="lin" valueType="num">
                                      <p:cBhvr additive="base">
                                        <p:cTn id="26" dur="500"/>
                                        <p:tgtEl>
                                          <p:spTgt spid="246"/>
                                        </p:tgtEl>
                                        <p:attrNameLst>
                                          <p:attrName>ppt_w</p:attrName>
                                        </p:attrNameLst>
                                      </p:cBhvr>
                                      <p:tavLst>
                                        <p:tav tm="0">
                                          <p:val>
                                            <p:strVal val="0"/>
                                          </p:val>
                                        </p:tav>
                                        <p:tav tm="100000">
                                          <p:val>
                                            <p:strVal val="#ppt_w"/>
                                          </p:val>
                                        </p:tav>
                                      </p:tavLst>
                                    </p:anim>
                                    <p:anim calcmode="lin" valueType="num">
                                      <p:cBhvr additive="base">
                                        <p:cTn id="27" dur="500"/>
                                        <p:tgtEl>
                                          <p:spTgt spid="24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t>Jenkins Slave Machine</a:t>
            </a:r>
            <a:endParaRPr/>
          </a:p>
        </p:txBody>
      </p:sp>
      <p:sp>
        <p:nvSpPr>
          <p:cNvPr id="264" name="Google Shape;264;p24"/>
          <p:cNvSpPr/>
          <p:nvPr/>
        </p:nvSpPr>
        <p:spPr>
          <a:xfrm>
            <a:off x="1212890" y="1272235"/>
            <a:ext cx="14033240"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A slave is a small Java file that runs on a remote machine and is assigned tasks by Jenkins master machine. Major characteristics of a slave machine include:</a:t>
            </a:r>
            <a:endParaRPr sz="2200" b="0" i="0" u="none" strike="noStrike" cap="none" dirty="0">
              <a:solidFill>
                <a:srgbClr val="3F3F3F"/>
              </a:solidFill>
              <a:latin typeface="Open Sans"/>
              <a:ea typeface="Open Sans"/>
              <a:cs typeface="Open Sans"/>
              <a:sym typeface="Open Sans"/>
            </a:endParaRPr>
          </a:p>
        </p:txBody>
      </p:sp>
      <p:sp>
        <p:nvSpPr>
          <p:cNvPr id="265" name="Google Shape;265;p24"/>
          <p:cNvSpPr/>
          <p:nvPr/>
        </p:nvSpPr>
        <p:spPr>
          <a:xfrm>
            <a:off x="1041386" y="6365814"/>
            <a:ext cx="5397241" cy="1225823"/>
          </a:xfrm>
          <a:prstGeom prst="roundRect">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Slave machines communicate with the master instance through a TCP/IP connection.</a:t>
            </a:r>
            <a:endParaRPr sz="2200" b="0" i="0" u="none" strike="noStrike" cap="none" dirty="0">
              <a:solidFill>
                <a:srgbClr val="3F3F3F"/>
              </a:solidFill>
              <a:latin typeface="Open Sans"/>
              <a:ea typeface="Open Sans"/>
              <a:cs typeface="Open Sans"/>
              <a:sym typeface="Open Sans"/>
            </a:endParaRPr>
          </a:p>
        </p:txBody>
      </p:sp>
      <p:grpSp>
        <p:nvGrpSpPr>
          <p:cNvPr id="266" name="Google Shape;266;p24"/>
          <p:cNvGrpSpPr/>
          <p:nvPr/>
        </p:nvGrpSpPr>
        <p:grpSpPr>
          <a:xfrm>
            <a:off x="6441009" y="3403814"/>
            <a:ext cx="3248025" cy="3055937"/>
            <a:chOff x="0" y="0"/>
            <a:chExt cx="2046" cy="1925"/>
          </a:xfrm>
        </p:grpSpPr>
        <p:sp>
          <p:nvSpPr>
            <p:cNvPr id="267" name="Google Shape;267;p24"/>
            <p:cNvSpPr/>
            <p:nvPr/>
          </p:nvSpPr>
          <p:spPr>
            <a:xfrm>
              <a:off x="258" y="398"/>
              <a:ext cx="750" cy="1312"/>
            </a:xfrm>
            <a:custGeom>
              <a:avLst/>
              <a:gdLst/>
              <a:ahLst/>
              <a:cxnLst/>
              <a:rect l="l" t="t" r="r" b="b"/>
              <a:pathLst>
                <a:path w="1859" h="3212" extrusionOk="0">
                  <a:moveTo>
                    <a:pt x="1859" y="0"/>
                  </a:moveTo>
                  <a:lnTo>
                    <a:pt x="0" y="3212"/>
                  </a:lnTo>
                  <a:lnTo>
                    <a:pt x="1859" y="1769"/>
                  </a:lnTo>
                  <a:lnTo>
                    <a:pt x="1859" y="0"/>
                  </a:lnTo>
                  <a:close/>
                </a:path>
              </a:pathLst>
            </a:custGeom>
            <a:gradFill>
              <a:gsLst>
                <a:gs pos="0">
                  <a:srgbClr val="466B95"/>
                </a:gs>
                <a:gs pos="50000">
                  <a:srgbClr val="69A2E1"/>
                </a:gs>
                <a:gs pos="100000">
                  <a:srgbClr val="466B95"/>
                </a:gs>
              </a:gsLst>
              <a:lin ang="2700000" scaled="0"/>
            </a:gradFill>
            <a:ln w="9525" cap="flat" cmpd="sng">
              <a:solidFill>
                <a:srgbClr val="91919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268" name="Google Shape;268;p24"/>
            <p:cNvSpPr/>
            <p:nvPr/>
          </p:nvSpPr>
          <p:spPr>
            <a:xfrm>
              <a:off x="268" y="1126"/>
              <a:ext cx="1505" cy="591"/>
            </a:xfrm>
            <a:custGeom>
              <a:avLst/>
              <a:gdLst/>
              <a:ahLst/>
              <a:cxnLst/>
              <a:rect l="l" t="t" r="r" b="b"/>
              <a:pathLst>
                <a:path w="3730" h="1448" extrusionOk="0">
                  <a:moveTo>
                    <a:pt x="1859" y="0"/>
                  </a:moveTo>
                  <a:lnTo>
                    <a:pt x="0" y="1441"/>
                  </a:lnTo>
                  <a:lnTo>
                    <a:pt x="3730" y="1448"/>
                  </a:lnTo>
                  <a:lnTo>
                    <a:pt x="1859" y="0"/>
                  </a:lnTo>
                  <a:close/>
                </a:path>
              </a:pathLst>
            </a:custGeom>
            <a:gradFill>
              <a:gsLst>
                <a:gs pos="0">
                  <a:srgbClr val="1C508A"/>
                </a:gs>
                <a:gs pos="50000">
                  <a:srgbClr val="2A79D0"/>
                </a:gs>
                <a:gs pos="100000">
                  <a:srgbClr val="1C508A"/>
                </a:gs>
              </a:gsLst>
              <a:lin ang="2700000" scaled="0"/>
            </a:gradFill>
            <a:ln w="9525" cap="flat" cmpd="sng">
              <a:solidFill>
                <a:srgbClr val="91919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269" name="Google Shape;269;p24"/>
            <p:cNvSpPr/>
            <p:nvPr/>
          </p:nvSpPr>
          <p:spPr>
            <a:xfrm>
              <a:off x="1017" y="401"/>
              <a:ext cx="760" cy="1313"/>
            </a:xfrm>
            <a:custGeom>
              <a:avLst/>
              <a:gdLst/>
              <a:ahLst/>
              <a:cxnLst/>
              <a:rect l="l" t="t" r="r" b="b"/>
              <a:pathLst>
                <a:path w="1871" h="3220" extrusionOk="0">
                  <a:moveTo>
                    <a:pt x="1871" y="3220"/>
                  </a:moveTo>
                  <a:lnTo>
                    <a:pt x="0" y="0"/>
                  </a:lnTo>
                  <a:lnTo>
                    <a:pt x="0" y="1770"/>
                  </a:lnTo>
                  <a:lnTo>
                    <a:pt x="1871" y="3220"/>
                  </a:lnTo>
                  <a:close/>
                </a:path>
              </a:pathLst>
            </a:custGeom>
            <a:gradFill>
              <a:gsLst>
                <a:gs pos="0">
                  <a:srgbClr val="004076"/>
                </a:gs>
                <a:gs pos="50000">
                  <a:srgbClr val="0061B2"/>
                </a:gs>
                <a:gs pos="100000">
                  <a:srgbClr val="004076"/>
                </a:gs>
              </a:gsLst>
              <a:lin ang="2700000" scaled="0"/>
            </a:gradFill>
            <a:ln w="9525" cap="flat" cmpd="sng">
              <a:solidFill>
                <a:srgbClr val="91919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cxnSp>
          <p:nvCxnSpPr>
            <p:cNvPr id="270" name="Google Shape;270;p24"/>
            <p:cNvCxnSpPr/>
            <p:nvPr/>
          </p:nvCxnSpPr>
          <p:spPr>
            <a:xfrm rot="-5400000">
              <a:off x="448" y="562"/>
              <a:ext cx="1126" cy="2"/>
            </a:xfrm>
            <a:prstGeom prst="straightConnector1">
              <a:avLst/>
            </a:prstGeom>
            <a:noFill/>
            <a:ln w="22225" cap="flat" cmpd="sng">
              <a:solidFill>
                <a:srgbClr val="919191"/>
              </a:solidFill>
              <a:prstDash val="solid"/>
              <a:round/>
              <a:headEnd type="none" w="sm" len="sm"/>
              <a:tailEnd type="triangle" w="med" len="med"/>
            </a:ln>
          </p:spPr>
        </p:cxnSp>
        <p:cxnSp>
          <p:nvCxnSpPr>
            <p:cNvPr id="271" name="Google Shape;271;p24"/>
            <p:cNvCxnSpPr/>
            <p:nvPr/>
          </p:nvCxnSpPr>
          <p:spPr>
            <a:xfrm flipH="1">
              <a:off x="0" y="1119"/>
              <a:ext cx="1014" cy="801"/>
            </a:xfrm>
            <a:prstGeom prst="straightConnector1">
              <a:avLst/>
            </a:prstGeom>
            <a:noFill/>
            <a:ln w="22225" cap="flat" cmpd="sng">
              <a:solidFill>
                <a:srgbClr val="919191"/>
              </a:solidFill>
              <a:prstDash val="solid"/>
              <a:round/>
              <a:headEnd type="none" w="sm" len="sm"/>
              <a:tailEnd type="triangle" w="med" len="med"/>
            </a:ln>
          </p:spPr>
        </p:cxnSp>
        <p:cxnSp>
          <p:nvCxnSpPr>
            <p:cNvPr id="272" name="Google Shape;272;p24"/>
            <p:cNvCxnSpPr/>
            <p:nvPr/>
          </p:nvCxnSpPr>
          <p:spPr>
            <a:xfrm>
              <a:off x="1011" y="1126"/>
              <a:ext cx="1035" cy="799"/>
            </a:xfrm>
            <a:prstGeom prst="straightConnector1">
              <a:avLst/>
            </a:prstGeom>
            <a:noFill/>
            <a:ln w="22225" cap="flat" cmpd="sng">
              <a:solidFill>
                <a:srgbClr val="919191"/>
              </a:solidFill>
              <a:prstDash val="solid"/>
              <a:round/>
              <a:headEnd type="none" w="sm" len="sm"/>
              <a:tailEnd type="triangle" w="med" len="med"/>
            </a:ln>
          </p:spPr>
        </p:cxnSp>
      </p:grpSp>
      <p:sp>
        <p:nvSpPr>
          <p:cNvPr id="273" name="Google Shape;273;p24"/>
          <p:cNvSpPr/>
          <p:nvPr/>
        </p:nvSpPr>
        <p:spPr>
          <a:xfrm>
            <a:off x="4136384" y="2864669"/>
            <a:ext cx="7867859" cy="476682"/>
          </a:xfrm>
          <a:prstGeom prst="roundRect">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Slave machines can run on a variety of operating systems. </a:t>
            </a:r>
            <a:endParaRPr sz="1400" b="0" i="0" u="none" strike="noStrike" cap="none" dirty="0">
              <a:solidFill>
                <a:srgbClr val="3F3F3F"/>
              </a:solidFill>
              <a:latin typeface="Arial"/>
              <a:ea typeface="Arial"/>
              <a:cs typeface="Arial"/>
              <a:sym typeface="Arial"/>
            </a:endParaRPr>
          </a:p>
        </p:txBody>
      </p:sp>
      <p:sp>
        <p:nvSpPr>
          <p:cNvPr id="274" name="Google Shape;274;p24"/>
          <p:cNvSpPr/>
          <p:nvPr/>
        </p:nvSpPr>
        <p:spPr>
          <a:xfrm>
            <a:off x="9689035" y="6365814"/>
            <a:ext cx="5975738" cy="1225823"/>
          </a:xfrm>
          <a:prstGeom prst="roundRect">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working mechanism of the slave machines depends on the operating system and network architecture.</a:t>
            </a:r>
            <a:endParaRPr sz="1400" b="0" i="0" u="none" strike="noStrike" cap="none">
              <a:solidFill>
                <a:srgbClr val="3F3F3F"/>
              </a:solidFill>
              <a:latin typeface="Arial"/>
              <a:ea typeface="Arial"/>
              <a:cs typeface="Arial"/>
              <a:sym typeface="Arial"/>
            </a:endParaRPr>
          </a:p>
        </p:txBody>
      </p:sp>
      <p:pic>
        <p:nvPicPr>
          <p:cNvPr id="275" name="Google Shape;275;p24"/>
          <p:cNvPicPr preferRelativeResize="0"/>
          <p:nvPr/>
        </p:nvPicPr>
        <p:blipFill rotWithShape="1">
          <a:blip r:embed="rId3">
            <a:alphaModFix/>
          </a:blip>
          <a:srcRect t="6807" b="6798"/>
          <a:stretch/>
        </p:blipFill>
        <p:spPr>
          <a:xfrm>
            <a:off x="5393498" y="797822"/>
            <a:ext cx="5672025" cy="101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a:t>Master/Slave Strategies in Jenkins</a:t>
            </a:r>
            <a:endParaRPr/>
          </a:p>
        </p:txBody>
      </p:sp>
      <p:sp>
        <p:nvSpPr>
          <p:cNvPr id="282" name="Google Shape;282;p25"/>
          <p:cNvSpPr/>
          <p:nvPr/>
        </p:nvSpPr>
        <p:spPr>
          <a:xfrm>
            <a:off x="1156998" y="1271861"/>
            <a:ext cx="14033240"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A build job, running on a slave machine, is accessible by the end-user. Moreover, the build results always get generated and published on the master server.</a:t>
            </a:r>
            <a:endParaRPr sz="2200" b="0" i="0" u="none" strike="noStrike" cap="none" dirty="0">
              <a:solidFill>
                <a:srgbClr val="3F3F3F"/>
              </a:solidFill>
              <a:latin typeface="Open Sans"/>
              <a:ea typeface="Open Sans"/>
              <a:cs typeface="Open Sans"/>
              <a:sym typeface="Open Sans"/>
            </a:endParaRPr>
          </a:p>
        </p:txBody>
      </p:sp>
      <p:pic>
        <p:nvPicPr>
          <p:cNvPr id="283" name="Google Shape;283;p25"/>
          <p:cNvPicPr preferRelativeResize="0"/>
          <p:nvPr/>
        </p:nvPicPr>
        <p:blipFill rotWithShape="1">
          <a:blip r:embed="rId3">
            <a:alphaModFix/>
          </a:blip>
          <a:srcRect/>
          <a:stretch/>
        </p:blipFill>
        <p:spPr>
          <a:xfrm>
            <a:off x="1388675" y="4530811"/>
            <a:ext cx="13640913" cy="3769373"/>
          </a:xfrm>
          <a:prstGeom prst="rect">
            <a:avLst/>
          </a:prstGeom>
          <a:noFill/>
          <a:ln>
            <a:noFill/>
          </a:ln>
        </p:spPr>
      </p:pic>
      <p:sp>
        <p:nvSpPr>
          <p:cNvPr id="284" name="Google Shape;284;p25"/>
          <p:cNvSpPr/>
          <p:nvPr/>
        </p:nvSpPr>
        <p:spPr>
          <a:xfrm>
            <a:off x="1632850" y="2542038"/>
            <a:ext cx="13557301" cy="178500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Creating a new Jenkins slave node is a straight-forward process and includes the following steps:</a:t>
            </a:r>
            <a:endParaRPr sz="1400" b="0" i="0" u="none" strike="noStrike" cap="none" dirty="0">
              <a:solidFill>
                <a:srgbClr val="3F3F3F"/>
              </a:solidFill>
              <a:latin typeface="Arial"/>
              <a:ea typeface="Arial"/>
              <a:cs typeface="Arial"/>
              <a:sym typeface="Arial"/>
            </a:endParaRPr>
          </a:p>
          <a:p>
            <a:pPr marL="457200" marR="0" lvl="0" indent="-45720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 </a:t>
            </a:r>
            <a:endParaRPr sz="1400" b="0" i="0" u="none" strike="noStrike" cap="none" dirty="0">
              <a:solidFill>
                <a:srgbClr val="3F3F3F"/>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200"/>
              <a:buFont typeface="Arial"/>
              <a:buAutoNum type="arabicPeriod"/>
            </a:pPr>
            <a:r>
              <a:rPr lang="en-US" sz="2200" b="0" i="0" u="none" strike="noStrike" cap="none" dirty="0">
                <a:solidFill>
                  <a:srgbClr val="3F3F3F"/>
                </a:solidFill>
                <a:latin typeface="Open Sans"/>
                <a:ea typeface="Open Sans"/>
                <a:cs typeface="Open Sans"/>
                <a:sym typeface="Open Sans"/>
              </a:rPr>
              <a:t>Navigate to </a:t>
            </a:r>
            <a:r>
              <a:rPr lang="en-US" sz="2200" b="1" i="0" u="none" strike="noStrike" cap="none" dirty="0">
                <a:solidFill>
                  <a:srgbClr val="3F3F3F"/>
                </a:solidFill>
                <a:latin typeface="Open Sans"/>
                <a:ea typeface="Open Sans"/>
                <a:cs typeface="Open Sans"/>
                <a:sym typeface="Open Sans"/>
              </a:rPr>
              <a:t>Manage Jenkins</a:t>
            </a:r>
            <a:r>
              <a:rPr lang="en-US" sz="2200" b="0" i="0" u="none" strike="noStrike" cap="none" dirty="0">
                <a:solidFill>
                  <a:srgbClr val="3F3F3F"/>
                </a:solidFill>
                <a:latin typeface="Open Sans"/>
                <a:ea typeface="Open Sans"/>
                <a:cs typeface="Open Sans"/>
                <a:sym typeface="Open Sans"/>
              </a:rPr>
              <a:t> screen and click on </a:t>
            </a:r>
            <a:r>
              <a:rPr lang="en-US" sz="2200" b="1" i="0" u="none" strike="noStrike" cap="none" dirty="0">
                <a:solidFill>
                  <a:srgbClr val="3F3F3F"/>
                </a:solidFill>
                <a:latin typeface="Open Sans"/>
                <a:ea typeface="Open Sans"/>
                <a:cs typeface="Open Sans"/>
                <a:sym typeface="Open Sans"/>
              </a:rPr>
              <a:t>Manage Nodes</a:t>
            </a:r>
            <a:r>
              <a:rPr lang="en-US" sz="2200" b="0" i="0" u="none" strike="noStrike" cap="none" dirty="0">
                <a:solidFill>
                  <a:srgbClr val="3F3F3F"/>
                </a:solidFill>
                <a:latin typeface="Open Sans"/>
                <a:ea typeface="Open Sans"/>
                <a:cs typeface="Open Sans"/>
                <a:sym typeface="Open Sans"/>
              </a:rPr>
              <a:t>.</a:t>
            </a:r>
            <a:endParaRPr sz="1400" b="0" i="0" u="none" strike="noStrike" cap="none" dirty="0">
              <a:solidFill>
                <a:srgbClr val="3F3F3F"/>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AutoNum type="arabicPeriod"/>
            </a:pPr>
            <a:r>
              <a:rPr lang="en-US" sz="2200" b="0" i="0" u="none" strike="noStrike" cap="none" dirty="0">
                <a:solidFill>
                  <a:srgbClr val="3F3F3F"/>
                </a:solidFill>
                <a:latin typeface="Open Sans"/>
                <a:ea typeface="Open Sans"/>
                <a:cs typeface="Open Sans"/>
                <a:sym typeface="Open Sans"/>
              </a:rPr>
              <a:t>Click on </a:t>
            </a:r>
            <a:r>
              <a:rPr lang="en-US" sz="2200" b="1" i="0" u="none" strike="noStrike" cap="none" dirty="0">
                <a:solidFill>
                  <a:srgbClr val="3F3F3F"/>
                </a:solidFill>
                <a:latin typeface="Open Sans"/>
                <a:ea typeface="Open Sans"/>
                <a:cs typeface="Open Sans"/>
                <a:sym typeface="Open Sans"/>
              </a:rPr>
              <a:t>New Node.</a:t>
            </a:r>
            <a:endParaRPr sz="2200" b="0" i="0" u="none" strike="noStrike" cap="none" dirty="0">
              <a:solidFill>
                <a:srgbClr val="3F3F3F"/>
              </a:solidFill>
              <a:latin typeface="Open Sans"/>
              <a:ea typeface="Open Sans"/>
              <a:cs typeface="Open Sans"/>
              <a:sym typeface="Open Sans"/>
            </a:endParaRPr>
          </a:p>
        </p:txBody>
      </p:sp>
      <p:pic>
        <p:nvPicPr>
          <p:cNvPr id="285" name="Google Shape;285;p25"/>
          <p:cNvPicPr preferRelativeResize="0"/>
          <p:nvPr/>
        </p:nvPicPr>
        <p:blipFill rotWithShape="1">
          <a:blip r:embed="rId4">
            <a:alphaModFix/>
          </a:blip>
          <a:srcRect t="6807" b="6798"/>
          <a:stretch/>
        </p:blipFill>
        <p:spPr>
          <a:xfrm>
            <a:off x="4454777" y="797822"/>
            <a:ext cx="7549466" cy="101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3200"/>
              <a:buNone/>
            </a:pPr>
            <a:r>
              <a:rPr lang="en-US"/>
              <a:t>Master/Slave Strategies in Jenkins</a:t>
            </a:r>
            <a:endParaRPr/>
          </a:p>
        </p:txBody>
      </p:sp>
      <p:sp>
        <p:nvSpPr>
          <p:cNvPr id="292" name="Google Shape;292;p26"/>
          <p:cNvSpPr/>
          <p:nvPr/>
        </p:nvSpPr>
        <p:spPr>
          <a:xfrm>
            <a:off x="1156998" y="1271859"/>
            <a:ext cx="14033240"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four strategies of Jenkins master/slave architecture are:</a:t>
            </a:r>
            <a:endParaRPr sz="2200" b="0" i="0" u="none" strike="noStrike" cap="none">
              <a:solidFill>
                <a:srgbClr val="3F3F3F"/>
              </a:solidFill>
              <a:latin typeface="Open Sans"/>
              <a:ea typeface="Open Sans"/>
              <a:cs typeface="Open Sans"/>
              <a:sym typeface="Open Sans"/>
            </a:endParaRPr>
          </a:p>
        </p:txBody>
      </p:sp>
      <p:sp>
        <p:nvSpPr>
          <p:cNvPr id="293" name="Google Shape;293;p26"/>
          <p:cNvSpPr/>
          <p:nvPr/>
        </p:nvSpPr>
        <p:spPr>
          <a:xfrm rot="-3240000">
            <a:off x="3578537" y="3865308"/>
            <a:ext cx="1522460" cy="40617"/>
          </a:xfrm>
          <a:custGeom>
            <a:avLst/>
            <a:gdLst/>
            <a:ahLst/>
            <a:cxnLst/>
            <a:rect l="l" t="t" r="r" b="b"/>
            <a:pathLst>
              <a:path w="856384" h="22847" extrusionOk="0">
                <a:moveTo>
                  <a:pt x="0" y="11423"/>
                </a:moveTo>
                <a:lnTo>
                  <a:pt x="856384" y="11423"/>
                </a:lnTo>
              </a:path>
            </a:pathLst>
          </a:custGeom>
          <a:noFill/>
          <a:ln w="25400" cap="flat" cmpd="sng">
            <a:solidFill>
              <a:schemeClr val="accent2"/>
            </a:solidFill>
            <a:prstDash val="solid"/>
            <a:round/>
            <a:headEnd type="none" w="sm" len="sm"/>
            <a:tailEnd type="none" w="sm" len="sm"/>
          </a:ln>
        </p:spPr>
        <p:txBody>
          <a:bodyPr spcFirstLastPara="1" wrap="square" lIns="745725" tIns="0" rIns="745725" bIns="0" anchor="ctr" anchorCtr="0">
            <a:noAutofit/>
          </a:bodyPr>
          <a:lstStyle/>
          <a:p>
            <a:pPr marL="0" marR="0" lvl="0" indent="0" algn="ctr" rtl="0">
              <a:lnSpc>
                <a:spcPct val="90000"/>
              </a:lnSpc>
              <a:spcBef>
                <a:spcPts val="0"/>
              </a:spcBef>
              <a:spcAft>
                <a:spcPts val="0"/>
              </a:spcAft>
              <a:buClr>
                <a:srgbClr val="000000"/>
              </a:buClr>
              <a:buSzPts val="889"/>
              <a:buFont typeface="Arial"/>
              <a:buNone/>
            </a:pPr>
            <a:endParaRPr sz="889" b="0" i="0" u="none" strike="noStrike" cap="none">
              <a:solidFill>
                <a:srgbClr val="3F3F3F"/>
              </a:solidFill>
              <a:latin typeface="Arial"/>
              <a:ea typeface="Arial"/>
              <a:cs typeface="Arial"/>
              <a:sym typeface="Arial"/>
            </a:endParaRPr>
          </a:p>
        </p:txBody>
      </p:sp>
      <p:sp>
        <p:nvSpPr>
          <p:cNvPr id="294" name="Google Shape;294;p26"/>
          <p:cNvSpPr/>
          <p:nvPr/>
        </p:nvSpPr>
        <p:spPr>
          <a:xfrm>
            <a:off x="4503689" y="2025538"/>
            <a:ext cx="1375584" cy="1375584"/>
          </a:xfrm>
          <a:custGeom>
            <a:avLst/>
            <a:gdLst/>
            <a:ahLst/>
            <a:cxnLst/>
            <a:rect l="l" t="t" r="r" b="b"/>
            <a:pathLst>
              <a:path w="773766" h="773766" extrusionOk="0">
                <a:moveTo>
                  <a:pt x="0" y="386883"/>
                </a:moveTo>
                <a:cubicBezTo>
                  <a:pt x="0" y="173213"/>
                  <a:pt x="173213" y="0"/>
                  <a:pt x="386883" y="0"/>
                </a:cubicBezTo>
                <a:cubicBezTo>
                  <a:pt x="600553" y="0"/>
                  <a:pt x="773766" y="173213"/>
                  <a:pt x="773766" y="386883"/>
                </a:cubicBezTo>
                <a:cubicBezTo>
                  <a:pt x="773766" y="600553"/>
                  <a:pt x="600553" y="773766"/>
                  <a:pt x="386883" y="773766"/>
                </a:cubicBezTo>
                <a:cubicBezTo>
                  <a:pt x="173213" y="773766"/>
                  <a:pt x="0" y="600553"/>
                  <a:pt x="0" y="386883"/>
                </a:cubicBezTo>
                <a:close/>
              </a:path>
            </a:pathLst>
          </a:custGeom>
          <a:solidFill>
            <a:schemeClr val="accent2"/>
          </a:solidFill>
          <a:ln w="25400" cap="flat" cmpd="sng">
            <a:solidFill>
              <a:schemeClr val="lt1"/>
            </a:solidFill>
            <a:prstDash val="solid"/>
            <a:round/>
            <a:headEnd type="none" w="sm" len="sm"/>
            <a:tailEnd type="none" w="sm" len="sm"/>
          </a:ln>
        </p:spPr>
        <p:txBody>
          <a:bodyPr spcFirstLastPara="1" wrap="square" lIns="219500" tIns="219500" rIns="219500" bIns="219500" anchor="ctr" anchorCtr="0">
            <a:noAutofit/>
          </a:bodyPr>
          <a:lstStyle/>
          <a:p>
            <a:pPr marL="0" marR="0" lvl="0" indent="0" algn="ctr" rtl="0">
              <a:lnSpc>
                <a:spcPct val="90000"/>
              </a:lnSpc>
              <a:spcBef>
                <a:spcPts val="0"/>
              </a:spcBef>
              <a:spcAft>
                <a:spcPts val="0"/>
              </a:spcAft>
              <a:buClr>
                <a:srgbClr val="000000"/>
              </a:buClr>
              <a:buSzPts val="2844"/>
              <a:buFont typeface="Arial"/>
              <a:buNone/>
            </a:pPr>
            <a:endParaRPr sz="2844" b="0" i="0" u="none" strike="noStrike" cap="none">
              <a:solidFill>
                <a:srgbClr val="3F3F3F"/>
              </a:solidFill>
              <a:latin typeface="Arial"/>
              <a:ea typeface="Arial"/>
              <a:cs typeface="Arial"/>
              <a:sym typeface="Arial"/>
            </a:endParaRPr>
          </a:p>
        </p:txBody>
      </p:sp>
      <p:sp>
        <p:nvSpPr>
          <p:cNvPr id="295" name="Google Shape;295;p26"/>
          <p:cNvSpPr/>
          <p:nvPr/>
        </p:nvSpPr>
        <p:spPr>
          <a:xfrm rot="-1080000">
            <a:off x="4104925" y="4589820"/>
            <a:ext cx="1522460" cy="40617"/>
          </a:xfrm>
          <a:custGeom>
            <a:avLst/>
            <a:gdLst/>
            <a:ahLst/>
            <a:cxnLst/>
            <a:rect l="l" t="t" r="r" b="b"/>
            <a:pathLst>
              <a:path w="856384" h="22847" extrusionOk="0">
                <a:moveTo>
                  <a:pt x="0" y="11423"/>
                </a:moveTo>
                <a:lnTo>
                  <a:pt x="856384" y="11423"/>
                </a:lnTo>
              </a:path>
            </a:pathLst>
          </a:custGeom>
          <a:noFill/>
          <a:ln w="25400" cap="flat" cmpd="sng">
            <a:solidFill>
              <a:schemeClr val="accent3"/>
            </a:solidFill>
            <a:prstDash val="solid"/>
            <a:round/>
            <a:headEnd type="none" w="sm" len="sm"/>
            <a:tailEnd type="none" w="sm" len="sm"/>
          </a:ln>
        </p:spPr>
        <p:txBody>
          <a:bodyPr spcFirstLastPara="1" wrap="square" lIns="745725" tIns="0" rIns="745725" bIns="0" anchor="ctr" anchorCtr="0">
            <a:noAutofit/>
          </a:bodyPr>
          <a:lstStyle/>
          <a:p>
            <a:pPr marL="0" marR="0" lvl="0" indent="0" algn="ctr" rtl="0">
              <a:lnSpc>
                <a:spcPct val="90000"/>
              </a:lnSpc>
              <a:spcBef>
                <a:spcPts val="0"/>
              </a:spcBef>
              <a:spcAft>
                <a:spcPts val="0"/>
              </a:spcAft>
              <a:buClr>
                <a:srgbClr val="000000"/>
              </a:buClr>
              <a:buSzPts val="889"/>
              <a:buFont typeface="Arial"/>
              <a:buNone/>
            </a:pPr>
            <a:endParaRPr sz="889" b="0" i="0" u="none" strike="noStrike" cap="none">
              <a:solidFill>
                <a:srgbClr val="3F3F3F"/>
              </a:solidFill>
              <a:latin typeface="Arial"/>
              <a:ea typeface="Arial"/>
              <a:cs typeface="Arial"/>
              <a:sym typeface="Arial"/>
            </a:endParaRPr>
          </a:p>
        </p:txBody>
      </p:sp>
      <p:sp>
        <p:nvSpPr>
          <p:cNvPr id="296" name="Google Shape;296;p26"/>
          <p:cNvSpPr/>
          <p:nvPr/>
        </p:nvSpPr>
        <p:spPr>
          <a:xfrm>
            <a:off x="5556466" y="3474562"/>
            <a:ext cx="1375584" cy="1375584"/>
          </a:xfrm>
          <a:custGeom>
            <a:avLst/>
            <a:gdLst/>
            <a:ahLst/>
            <a:cxnLst/>
            <a:rect l="l" t="t" r="r" b="b"/>
            <a:pathLst>
              <a:path w="773766" h="773766" extrusionOk="0">
                <a:moveTo>
                  <a:pt x="0" y="386883"/>
                </a:moveTo>
                <a:cubicBezTo>
                  <a:pt x="0" y="173213"/>
                  <a:pt x="173213" y="0"/>
                  <a:pt x="386883" y="0"/>
                </a:cubicBezTo>
                <a:cubicBezTo>
                  <a:pt x="600553" y="0"/>
                  <a:pt x="773766" y="173213"/>
                  <a:pt x="773766" y="386883"/>
                </a:cubicBezTo>
                <a:cubicBezTo>
                  <a:pt x="773766" y="600553"/>
                  <a:pt x="600553" y="773766"/>
                  <a:pt x="386883" y="773766"/>
                </a:cubicBezTo>
                <a:cubicBezTo>
                  <a:pt x="173213" y="773766"/>
                  <a:pt x="0" y="600553"/>
                  <a:pt x="0" y="386883"/>
                </a:cubicBezTo>
                <a:close/>
              </a:path>
            </a:pathLst>
          </a:custGeom>
          <a:solidFill>
            <a:schemeClr val="accent3"/>
          </a:solidFill>
          <a:ln w="25400" cap="flat" cmpd="sng">
            <a:solidFill>
              <a:schemeClr val="lt1"/>
            </a:solidFill>
            <a:prstDash val="solid"/>
            <a:round/>
            <a:headEnd type="none" w="sm" len="sm"/>
            <a:tailEnd type="none" w="sm" len="sm"/>
          </a:ln>
        </p:spPr>
        <p:txBody>
          <a:bodyPr spcFirstLastPara="1" wrap="square" lIns="219500" tIns="219500" rIns="219500" bIns="219500" anchor="ctr" anchorCtr="0">
            <a:noAutofit/>
          </a:bodyPr>
          <a:lstStyle/>
          <a:p>
            <a:pPr marL="0" marR="0" lvl="0" indent="0" algn="ctr" rtl="0">
              <a:lnSpc>
                <a:spcPct val="90000"/>
              </a:lnSpc>
              <a:spcBef>
                <a:spcPts val="0"/>
              </a:spcBef>
              <a:spcAft>
                <a:spcPts val="0"/>
              </a:spcAft>
              <a:buClr>
                <a:srgbClr val="000000"/>
              </a:buClr>
              <a:buSzPts val="2844"/>
              <a:buFont typeface="Arial"/>
              <a:buNone/>
            </a:pPr>
            <a:endParaRPr sz="2844" b="0" i="0" u="none" strike="noStrike" cap="none">
              <a:solidFill>
                <a:srgbClr val="3F3F3F"/>
              </a:solidFill>
              <a:latin typeface="Arial"/>
              <a:ea typeface="Arial"/>
              <a:cs typeface="Arial"/>
              <a:sym typeface="Arial"/>
            </a:endParaRPr>
          </a:p>
        </p:txBody>
      </p:sp>
      <p:sp>
        <p:nvSpPr>
          <p:cNvPr id="297" name="Google Shape;297;p26"/>
          <p:cNvSpPr/>
          <p:nvPr/>
        </p:nvSpPr>
        <p:spPr>
          <a:xfrm rot="1080000">
            <a:off x="4104925" y="5485365"/>
            <a:ext cx="1522460" cy="40617"/>
          </a:xfrm>
          <a:custGeom>
            <a:avLst/>
            <a:gdLst/>
            <a:ahLst/>
            <a:cxnLst/>
            <a:rect l="l" t="t" r="r" b="b"/>
            <a:pathLst>
              <a:path w="856384" h="22847" extrusionOk="0">
                <a:moveTo>
                  <a:pt x="0" y="11423"/>
                </a:moveTo>
                <a:lnTo>
                  <a:pt x="856384" y="11423"/>
                </a:lnTo>
              </a:path>
            </a:pathLst>
          </a:custGeom>
          <a:noFill/>
          <a:ln w="25400" cap="flat" cmpd="sng">
            <a:solidFill>
              <a:schemeClr val="accent4"/>
            </a:solidFill>
            <a:prstDash val="solid"/>
            <a:round/>
            <a:headEnd type="none" w="sm" len="sm"/>
            <a:tailEnd type="none" w="sm" len="sm"/>
          </a:ln>
        </p:spPr>
        <p:txBody>
          <a:bodyPr spcFirstLastPara="1" wrap="square" lIns="745725" tIns="0" rIns="745725" bIns="0" anchor="ctr" anchorCtr="0">
            <a:noAutofit/>
          </a:bodyPr>
          <a:lstStyle/>
          <a:p>
            <a:pPr marL="0" marR="0" lvl="0" indent="0" algn="ctr" rtl="0">
              <a:lnSpc>
                <a:spcPct val="90000"/>
              </a:lnSpc>
              <a:spcBef>
                <a:spcPts val="0"/>
              </a:spcBef>
              <a:spcAft>
                <a:spcPts val="0"/>
              </a:spcAft>
              <a:buClr>
                <a:srgbClr val="000000"/>
              </a:buClr>
              <a:buSzPts val="889"/>
              <a:buFont typeface="Arial"/>
              <a:buNone/>
            </a:pPr>
            <a:endParaRPr sz="889" b="0" i="0" u="none" strike="noStrike" cap="none">
              <a:solidFill>
                <a:srgbClr val="3F3F3F"/>
              </a:solidFill>
              <a:latin typeface="Arial"/>
              <a:ea typeface="Arial"/>
              <a:cs typeface="Arial"/>
              <a:sym typeface="Arial"/>
            </a:endParaRPr>
          </a:p>
        </p:txBody>
      </p:sp>
      <p:sp>
        <p:nvSpPr>
          <p:cNvPr id="298" name="Google Shape;298;p26"/>
          <p:cNvSpPr/>
          <p:nvPr/>
        </p:nvSpPr>
        <p:spPr>
          <a:xfrm>
            <a:off x="5556466" y="5265654"/>
            <a:ext cx="1375584" cy="1375584"/>
          </a:xfrm>
          <a:custGeom>
            <a:avLst/>
            <a:gdLst/>
            <a:ahLst/>
            <a:cxnLst/>
            <a:rect l="l" t="t" r="r" b="b"/>
            <a:pathLst>
              <a:path w="773766" h="773766" extrusionOk="0">
                <a:moveTo>
                  <a:pt x="0" y="386883"/>
                </a:moveTo>
                <a:cubicBezTo>
                  <a:pt x="0" y="173213"/>
                  <a:pt x="173213" y="0"/>
                  <a:pt x="386883" y="0"/>
                </a:cubicBezTo>
                <a:cubicBezTo>
                  <a:pt x="600553" y="0"/>
                  <a:pt x="773766" y="173213"/>
                  <a:pt x="773766" y="386883"/>
                </a:cubicBezTo>
                <a:cubicBezTo>
                  <a:pt x="773766" y="600553"/>
                  <a:pt x="600553" y="773766"/>
                  <a:pt x="386883" y="773766"/>
                </a:cubicBezTo>
                <a:cubicBezTo>
                  <a:pt x="173213" y="773766"/>
                  <a:pt x="0" y="600553"/>
                  <a:pt x="0" y="386883"/>
                </a:cubicBezTo>
                <a:close/>
              </a:path>
            </a:pathLst>
          </a:custGeom>
          <a:solidFill>
            <a:schemeClr val="accent4"/>
          </a:solidFill>
          <a:ln w="25400" cap="flat" cmpd="sng">
            <a:solidFill>
              <a:schemeClr val="lt1"/>
            </a:solidFill>
            <a:prstDash val="solid"/>
            <a:round/>
            <a:headEnd type="none" w="sm" len="sm"/>
            <a:tailEnd type="none" w="sm" len="sm"/>
          </a:ln>
        </p:spPr>
        <p:txBody>
          <a:bodyPr spcFirstLastPara="1" wrap="square" lIns="219500" tIns="219500" rIns="219500" bIns="219500" anchor="ctr" anchorCtr="0">
            <a:noAutofit/>
          </a:bodyPr>
          <a:lstStyle/>
          <a:p>
            <a:pPr marL="0" marR="0" lvl="0" indent="0" algn="ctr" rtl="0">
              <a:lnSpc>
                <a:spcPct val="90000"/>
              </a:lnSpc>
              <a:spcBef>
                <a:spcPts val="0"/>
              </a:spcBef>
              <a:spcAft>
                <a:spcPts val="0"/>
              </a:spcAft>
              <a:buClr>
                <a:srgbClr val="000000"/>
              </a:buClr>
              <a:buSzPts val="2844"/>
              <a:buFont typeface="Arial"/>
              <a:buNone/>
            </a:pPr>
            <a:endParaRPr sz="2844" b="0" i="0" u="none" strike="noStrike" cap="none">
              <a:solidFill>
                <a:srgbClr val="3F3F3F"/>
              </a:solidFill>
              <a:latin typeface="Arial"/>
              <a:ea typeface="Arial"/>
              <a:cs typeface="Arial"/>
              <a:sym typeface="Arial"/>
            </a:endParaRPr>
          </a:p>
        </p:txBody>
      </p:sp>
      <p:sp>
        <p:nvSpPr>
          <p:cNvPr id="299" name="Google Shape;299;p26"/>
          <p:cNvSpPr/>
          <p:nvPr/>
        </p:nvSpPr>
        <p:spPr>
          <a:xfrm rot="3240000">
            <a:off x="3578537" y="6209877"/>
            <a:ext cx="1522460" cy="40617"/>
          </a:xfrm>
          <a:custGeom>
            <a:avLst/>
            <a:gdLst/>
            <a:ahLst/>
            <a:cxnLst/>
            <a:rect l="l" t="t" r="r" b="b"/>
            <a:pathLst>
              <a:path w="856384" h="22847" extrusionOk="0">
                <a:moveTo>
                  <a:pt x="0" y="11423"/>
                </a:moveTo>
                <a:lnTo>
                  <a:pt x="856384" y="11423"/>
                </a:lnTo>
              </a:path>
            </a:pathLst>
          </a:custGeom>
          <a:noFill/>
          <a:ln w="25400" cap="flat" cmpd="sng">
            <a:solidFill>
              <a:schemeClr val="accent5"/>
            </a:solidFill>
            <a:prstDash val="solid"/>
            <a:round/>
            <a:headEnd type="none" w="sm" len="sm"/>
            <a:tailEnd type="none" w="sm" len="sm"/>
          </a:ln>
        </p:spPr>
        <p:txBody>
          <a:bodyPr spcFirstLastPara="1" wrap="square" lIns="745725" tIns="0" rIns="745725" bIns="0" anchor="ctr" anchorCtr="0">
            <a:noAutofit/>
          </a:bodyPr>
          <a:lstStyle/>
          <a:p>
            <a:pPr marL="0" marR="0" lvl="0" indent="0" algn="ctr" rtl="0">
              <a:lnSpc>
                <a:spcPct val="90000"/>
              </a:lnSpc>
              <a:spcBef>
                <a:spcPts val="0"/>
              </a:spcBef>
              <a:spcAft>
                <a:spcPts val="0"/>
              </a:spcAft>
              <a:buClr>
                <a:srgbClr val="000000"/>
              </a:buClr>
              <a:buSzPts val="889"/>
              <a:buFont typeface="Arial"/>
              <a:buNone/>
            </a:pPr>
            <a:endParaRPr sz="889" b="0" i="0" u="none" strike="noStrike" cap="none">
              <a:solidFill>
                <a:srgbClr val="3F3F3F"/>
              </a:solidFill>
              <a:latin typeface="Arial"/>
              <a:ea typeface="Arial"/>
              <a:cs typeface="Arial"/>
              <a:sym typeface="Arial"/>
            </a:endParaRPr>
          </a:p>
        </p:txBody>
      </p:sp>
      <p:sp>
        <p:nvSpPr>
          <p:cNvPr id="300" name="Google Shape;300;p26"/>
          <p:cNvSpPr/>
          <p:nvPr/>
        </p:nvSpPr>
        <p:spPr>
          <a:xfrm>
            <a:off x="4503689" y="6714676"/>
            <a:ext cx="1375584" cy="1375584"/>
          </a:xfrm>
          <a:custGeom>
            <a:avLst/>
            <a:gdLst/>
            <a:ahLst/>
            <a:cxnLst/>
            <a:rect l="l" t="t" r="r" b="b"/>
            <a:pathLst>
              <a:path w="773766" h="773766" extrusionOk="0">
                <a:moveTo>
                  <a:pt x="0" y="386883"/>
                </a:moveTo>
                <a:cubicBezTo>
                  <a:pt x="0" y="173213"/>
                  <a:pt x="173213" y="0"/>
                  <a:pt x="386883" y="0"/>
                </a:cubicBezTo>
                <a:cubicBezTo>
                  <a:pt x="600553" y="0"/>
                  <a:pt x="773766" y="173213"/>
                  <a:pt x="773766" y="386883"/>
                </a:cubicBezTo>
                <a:cubicBezTo>
                  <a:pt x="773766" y="600553"/>
                  <a:pt x="600553" y="773766"/>
                  <a:pt x="386883" y="773766"/>
                </a:cubicBezTo>
                <a:cubicBezTo>
                  <a:pt x="173213" y="773766"/>
                  <a:pt x="0" y="600553"/>
                  <a:pt x="0" y="386883"/>
                </a:cubicBezTo>
                <a:close/>
              </a:path>
            </a:pathLst>
          </a:custGeom>
          <a:solidFill>
            <a:schemeClr val="accent5"/>
          </a:solidFill>
          <a:ln w="25400" cap="flat" cmpd="sng">
            <a:solidFill>
              <a:schemeClr val="lt1"/>
            </a:solidFill>
            <a:prstDash val="solid"/>
            <a:round/>
            <a:headEnd type="none" w="sm" len="sm"/>
            <a:tailEnd type="none" w="sm" len="sm"/>
          </a:ln>
        </p:spPr>
        <p:txBody>
          <a:bodyPr spcFirstLastPara="1" wrap="square" lIns="242075" tIns="242075" rIns="242075" bIns="242075" anchor="ctr" anchorCtr="0">
            <a:noAutofit/>
          </a:bodyPr>
          <a:lstStyle/>
          <a:p>
            <a:pPr marL="0" marR="0" lvl="0" indent="0" algn="ctr" rtl="0">
              <a:lnSpc>
                <a:spcPct val="90000"/>
              </a:lnSpc>
              <a:spcBef>
                <a:spcPts val="0"/>
              </a:spcBef>
              <a:spcAft>
                <a:spcPts val="0"/>
              </a:spcAft>
              <a:buClr>
                <a:srgbClr val="000000"/>
              </a:buClr>
              <a:buSzPts val="6400"/>
              <a:buFont typeface="Arial"/>
              <a:buNone/>
            </a:pPr>
            <a:endParaRPr sz="6400" b="0" i="0" u="none" strike="noStrike" cap="none">
              <a:solidFill>
                <a:srgbClr val="3F3F3F"/>
              </a:solidFill>
              <a:latin typeface="Arial"/>
              <a:ea typeface="Arial"/>
              <a:cs typeface="Arial"/>
              <a:sym typeface="Arial"/>
            </a:endParaRPr>
          </a:p>
        </p:txBody>
      </p:sp>
      <p:sp>
        <p:nvSpPr>
          <p:cNvPr id="301" name="Google Shape;301;p26"/>
          <p:cNvSpPr/>
          <p:nvPr/>
        </p:nvSpPr>
        <p:spPr>
          <a:xfrm>
            <a:off x="1966581" y="3594859"/>
            <a:ext cx="2926080" cy="2926080"/>
          </a:xfrm>
          <a:custGeom>
            <a:avLst/>
            <a:gdLst/>
            <a:ahLst/>
            <a:cxnLst/>
            <a:rect l="l" t="t" r="r" b="b"/>
            <a:pathLst>
              <a:path w="773766" h="773766" extrusionOk="0">
                <a:moveTo>
                  <a:pt x="0" y="386883"/>
                </a:moveTo>
                <a:cubicBezTo>
                  <a:pt x="0" y="173213"/>
                  <a:pt x="173213" y="0"/>
                  <a:pt x="386883" y="0"/>
                </a:cubicBezTo>
                <a:cubicBezTo>
                  <a:pt x="600553" y="0"/>
                  <a:pt x="773766" y="173213"/>
                  <a:pt x="773766" y="386883"/>
                </a:cubicBezTo>
                <a:cubicBezTo>
                  <a:pt x="773766" y="600553"/>
                  <a:pt x="600553" y="773766"/>
                  <a:pt x="386883" y="773766"/>
                </a:cubicBezTo>
                <a:cubicBezTo>
                  <a:pt x="173213" y="773766"/>
                  <a:pt x="0" y="600553"/>
                  <a:pt x="0" y="386883"/>
                </a:cubicBezTo>
                <a:close/>
              </a:path>
            </a:pathLst>
          </a:custGeom>
          <a:solidFill>
            <a:schemeClr val="accent1"/>
          </a:solidFill>
          <a:ln w="25400" cap="flat" cmpd="sng">
            <a:solidFill>
              <a:schemeClr val="lt1"/>
            </a:solidFill>
            <a:prstDash val="solid"/>
            <a:round/>
            <a:headEnd type="none" w="sm" len="sm"/>
            <a:tailEnd type="none" w="sm" len="sm"/>
          </a:ln>
        </p:spPr>
        <p:txBody>
          <a:bodyPr spcFirstLastPara="1" wrap="square" lIns="219500" tIns="219500" rIns="219500" bIns="219500" anchor="ctr" anchorCtr="0">
            <a:noAutofit/>
          </a:bodyPr>
          <a:lstStyle/>
          <a:p>
            <a:pPr marL="0" marR="0" lvl="0" indent="0" algn="ctr" rtl="0">
              <a:lnSpc>
                <a:spcPct val="90000"/>
              </a:lnSpc>
              <a:spcBef>
                <a:spcPts val="0"/>
              </a:spcBef>
              <a:spcAft>
                <a:spcPts val="0"/>
              </a:spcAft>
              <a:buClr>
                <a:srgbClr val="000000"/>
              </a:buClr>
              <a:buSzPts val="2844"/>
              <a:buFont typeface="Arial"/>
              <a:buNone/>
            </a:pPr>
            <a:endParaRPr sz="2844" b="0" i="0" u="none" strike="noStrike" cap="none">
              <a:solidFill>
                <a:srgbClr val="3F3F3F"/>
              </a:solidFill>
              <a:latin typeface="Arial"/>
              <a:ea typeface="Arial"/>
              <a:cs typeface="Arial"/>
              <a:sym typeface="Arial"/>
            </a:endParaRPr>
          </a:p>
        </p:txBody>
      </p:sp>
      <p:sp>
        <p:nvSpPr>
          <p:cNvPr id="302" name="Google Shape;302;p26"/>
          <p:cNvSpPr txBox="1"/>
          <p:nvPr/>
        </p:nvSpPr>
        <p:spPr>
          <a:xfrm>
            <a:off x="5998189" y="2433029"/>
            <a:ext cx="710200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Starting the slave machine with SSH connection</a:t>
            </a:r>
            <a:endParaRPr sz="2200" b="0" i="0" u="none" strike="noStrike" cap="none">
              <a:solidFill>
                <a:srgbClr val="3F3F3F"/>
              </a:solidFill>
              <a:latin typeface="Open Sans"/>
              <a:ea typeface="Open Sans"/>
              <a:cs typeface="Open Sans"/>
              <a:sym typeface="Open Sans"/>
            </a:endParaRPr>
          </a:p>
        </p:txBody>
      </p:sp>
      <p:sp>
        <p:nvSpPr>
          <p:cNvPr id="303" name="Google Shape;303;p26"/>
          <p:cNvSpPr txBox="1"/>
          <p:nvPr/>
        </p:nvSpPr>
        <p:spPr>
          <a:xfrm>
            <a:off x="7041818" y="3931841"/>
            <a:ext cx="7777285"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Starting the slave machine manually with Java Web Start</a:t>
            </a:r>
            <a:endParaRPr sz="2200" b="0" i="0" u="none" strike="noStrike" cap="none">
              <a:solidFill>
                <a:srgbClr val="3F3F3F"/>
              </a:solidFill>
              <a:latin typeface="Open Sans"/>
              <a:ea typeface="Open Sans"/>
              <a:cs typeface="Open Sans"/>
              <a:sym typeface="Open Sans"/>
            </a:endParaRPr>
          </a:p>
        </p:txBody>
      </p:sp>
      <p:sp>
        <p:nvSpPr>
          <p:cNvPr id="304" name="Google Shape;304;p26"/>
          <p:cNvSpPr txBox="1"/>
          <p:nvPr/>
        </p:nvSpPr>
        <p:spPr>
          <a:xfrm>
            <a:off x="7052931" y="5722936"/>
            <a:ext cx="690566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Installing the slave machine as a Windows service</a:t>
            </a:r>
            <a:endParaRPr sz="2200" b="0" i="0" u="none" strike="noStrike" cap="none">
              <a:solidFill>
                <a:srgbClr val="3F3F3F"/>
              </a:solidFill>
              <a:latin typeface="Open Sans"/>
              <a:ea typeface="Open Sans"/>
              <a:cs typeface="Open Sans"/>
              <a:sym typeface="Open Sans"/>
            </a:endParaRPr>
          </a:p>
        </p:txBody>
      </p:sp>
      <p:sp>
        <p:nvSpPr>
          <p:cNvPr id="305" name="Google Shape;305;p26"/>
          <p:cNvSpPr txBox="1"/>
          <p:nvPr/>
        </p:nvSpPr>
        <p:spPr>
          <a:xfrm>
            <a:off x="6068212" y="7194705"/>
            <a:ext cx="8375575"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Starting the slave machine using CLI on the slave machine</a:t>
            </a:r>
            <a:endParaRPr sz="2200" b="0" i="0" u="none" strike="noStrike" cap="none">
              <a:solidFill>
                <a:srgbClr val="3F3F3F"/>
              </a:solidFill>
              <a:latin typeface="Open Sans"/>
              <a:ea typeface="Open Sans"/>
              <a:cs typeface="Open Sans"/>
              <a:sym typeface="Open Sans"/>
            </a:endParaRPr>
          </a:p>
        </p:txBody>
      </p:sp>
      <p:sp>
        <p:nvSpPr>
          <p:cNvPr id="306" name="Google Shape;306;p26"/>
          <p:cNvSpPr txBox="1"/>
          <p:nvPr/>
        </p:nvSpPr>
        <p:spPr>
          <a:xfrm>
            <a:off x="2051903" y="4701241"/>
            <a:ext cx="275544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Arial"/>
                <a:ea typeface="Arial"/>
                <a:cs typeface="Arial"/>
                <a:sym typeface="Arial"/>
              </a:rPr>
              <a:t>Strategies</a:t>
            </a:r>
            <a:endParaRPr sz="3600" b="0" i="0" u="none" strike="noStrike" cap="none">
              <a:solidFill>
                <a:schemeClr val="lt1"/>
              </a:solidFill>
              <a:latin typeface="Arial"/>
              <a:ea typeface="Arial"/>
              <a:cs typeface="Arial"/>
              <a:sym typeface="Arial"/>
            </a:endParaRPr>
          </a:p>
        </p:txBody>
      </p:sp>
      <p:pic>
        <p:nvPicPr>
          <p:cNvPr id="307" name="Google Shape;307;p26"/>
          <p:cNvPicPr preferRelativeResize="0"/>
          <p:nvPr/>
        </p:nvPicPr>
        <p:blipFill rotWithShape="1">
          <a:blip r:embed="rId3">
            <a:alphaModFix/>
          </a:blip>
          <a:srcRect/>
          <a:stretch/>
        </p:blipFill>
        <p:spPr>
          <a:xfrm>
            <a:off x="4727625" y="2249474"/>
            <a:ext cx="927725" cy="927725"/>
          </a:xfrm>
          <a:prstGeom prst="rect">
            <a:avLst/>
          </a:prstGeom>
          <a:noFill/>
          <a:ln>
            <a:noFill/>
          </a:ln>
        </p:spPr>
      </p:pic>
      <p:pic>
        <p:nvPicPr>
          <p:cNvPr id="308" name="Google Shape;308;p26"/>
          <p:cNvPicPr preferRelativeResize="0"/>
          <p:nvPr/>
        </p:nvPicPr>
        <p:blipFill rotWithShape="1">
          <a:blip r:embed="rId4">
            <a:alphaModFix/>
          </a:blip>
          <a:srcRect/>
          <a:stretch/>
        </p:blipFill>
        <p:spPr>
          <a:xfrm>
            <a:off x="5780256" y="3698481"/>
            <a:ext cx="927725" cy="927725"/>
          </a:xfrm>
          <a:prstGeom prst="rect">
            <a:avLst/>
          </a:prstGeom>
          <a:noFill/>
          <a:ln>
            <a:noFill/>
          </a:ln>
        </p:spPr>
      </p:pic>
      <p:pic>
        <p:nvPicPr>
          <p:cNvPr id="309" name="Google Shape;309;p26"/>
          <p:cNvPicPr preferRelativeResize="0"/>
          <p:nvPr/>
        </p:nvPicPr>
        <p:blipFill rotWithShape="1">
          <a:blip r:embed="rId5">
            <a:alphaModFix/>
          </a:blip>
          <a:srcRect/>
          <a:stretch/>
        </p:blipFill>
        <p:spPr>
          <a:xfrm>
            <a:off x="5780257" y="5482356"/>
            <a:ext cx="927725" cy="927725"/>
          </a:xfrm>
          <a:prstGeom prst="rect">
            <a:avLst/>
          </a:prstGeom>
          <a:noFill/>
          <a:ln>
            <a:noFill/>
          </a:ln>
        </p:spPr>
      </p:pic>
      <p:pic>
        <p:nvPicPr>
          <p:cNvPr id="310" name="Google Shape;310;p26"/>
          <p:cNvPicPr preferRelativeResize="0"/>
          <p:nvPr/>
        </p:nvPicPr>
        <p:blipFill rotWithShape="1">
          <a:blip r:embed="rId6">
            <a:alphaModFix/>
          </a:blip>
          <a:srcRect/>
          <a:stretch/>
        </p:blipFill>
        <p:spPr>
          <a:xfrm>
            <a:off x="4727625" y="6938599"/>
            <a:ext cx="927725" cy="927725"/>
          </a:xfrm>
          <a:prstGeom prst="rect">
            <a:avLst/>
          </a:prstGeom>
          <a:noFill/>
          <a:ln>
            <a:noFill/>
          </a:ln>
        </p:spPr>
      </p:pic>
      <p:pic>
        <p:nvPicPr>
          <p:cNvPr id="311" name="Google Shape;311;p26"/>
          <p:cNvPicPr preferRelativeResize="0"/>
          <p:nvPr/>
        </p:nvPicPr>
        <p:blipFill rotWithShape="1">
          <a:blip r:embed="rId7">
            <a:alphaModFix/>
          </a:blip>
          <a:srcRect t="6807" b="6798"/>
          <a:stretch/>
        </p:blipFill>
        <p:spPr>
          <a:xfrm>
            <a:off x="4454777" y="797822"/>
            <a:ext cx="7549466" cy="101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1"/>
                                        </p:tgtEl>
                                        <p:attrNameLst>
                                          <p:attrName>style.visibility</p:attrName>
                                        </p:attrNameLst>
                                      </p:cBhvr>
                                      <p:to>
                                        <p:strVal val="visible"/>
                                      </p:to>
                                    </p:set>
                                    <p:anim calcmode="lin" valueType="num">
                                      <p:cBhvr additive="base">
                                        <p:cTn id="7" dur="500"/>
                                        <p:tgtEl>
                                          <p:spTgt spid="301"/>
                                        </p:tgtEl>
                                        <p:attrNameLst>
                                          <p:attrName>ppt_w</p:attrName>
                                        </p:attrNameLst>
                                      </p:cBhvr>
                                      <p:tavLst>
                                        <p:tav tm="0">
                                          <p:val>
                                            <p:strVal val="0"/>
                                          </p:val>
                                        </p:tav>
                                        <p:tav tm="100000">
                                          <p:val>
                                            <p:strVal val="#ppt_w"/>
                                          </p:val>
                                        </p:tav>
                                      </p:tavLst>
                                    </p:anim>
                                    <p:anim calcmode="lin" valueType="num">
                                      <p:cBhvr additive="base">
                                        <p:cTn id="8" dur="500"/>
                                        <p:tgtEl>
                                          <p:spTgt spid="301"/>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306">
                                            <p:txEl>
                                              <p:pRg st="0" end="0"/>
                                            </p:txEl>
                                          </p:spTgt>
                                        </p:tgtEl>
                                        <p:attrNameLst>
                                          <p:attrName>style.visibility</p:attrName>
                                        </p:attrNameLst>
                                      </p:cBhvr>
                                      <p:to>
                                        <p:strVal val="visible"/>
                                      </p:to>
                                    </p:set>
                                    <p:anim calcmode="lin" valueType="num">
                                      <p:cBhvr additive="base">
                                        <p:cTn id="12" dur="500"/>
                                        <p:tgtEl>
                                          <p:spTgt spid="306">
                                            <p:txEl>
                                              <p:pRg st="0" end="0"/>
                                            </p:txEl>
                                          </p:spTgt>
                                        </p:tgtEl>
                                        <p:attrNameLst>
                                          <p:attrName>ppt_w</p:attrName>
                                        </p:attrNameLst>
                                      </p:cBhvr>
                                      <p:tavLst>
                                        <p:tav tm="0">
                                          <p:val>
                                            <p:strVal val="0"/>
                                          </p:val>
                                        </p:tav>
                                        <p:tav tm="100000">
                                          <p:val>
                                            <p:strVal val="#ppt_w"/>
                                          </p:val>
                                        </p:tav>
                                      </p:tavLst>
                                    </p:anim>
                                    <p:anim calcmode="lin" valueType="num">
                                      <p:cBhvr additive="base">
                                        <p:cTn id="13" dur="500"/>
                                        <p:tgtEl>
                                          <p:spTgt spid="306">
                                            <p:txEl>
                                              <p:pRg st="0" end="0"/>
                                            </p:txEl>
                                          </p:spTgt>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93"/>
                                        </p:tgtEl>
                                        <p:attrNameLst>
                                          <p:attrName>style.visibility</p:attrName>
                                        </p:attrNameLst>
                                      </p:cBhvr>
                                      <p:to>
                                        <p:strVal val="visible"/>
                                      </p:to>
                                    </p:set>
                                    <p:animEffect transition="in" filter="fade">
                                      <p:cBhvr>
                                        <p:cTn id="17" dur="500"/>
                                        <p:tgtEl>
                                          <p:spTgt spid="293"/>
                                        </p:tgtEl>
                                      </p:cBhvr>
                                    </p:animEffect>
                                  </p:childTnLst>
                                </p:cTn>
                              </p:par>
                            </p:childTnLst>
                          </p:cTn>
                        </p:par>
                        <p:par>
                          <p:cTn id="18" fill="hold">
                            <p:stCondLst>
                              <p:cond delay="1500"/>
                            </p:stCondLst>
                            <p:childTnLst>
                              <p:par>
                                <p:cTn id="19" presetID="23" presetClass="entr" presetSubtype="16" fill="hold" nodeType="afterEffect">
                                  <p:stCondLst>
                                    <p:cond delay="0"/>
                                  </p:stCondLst>
                                  <p:childTnLst>
                                    <p:set>
                                      <p:cBhvr>
                                        <p:cTn id="20" dur="1" fill="hold">
                                          <p:stCondLst>
                                            <p:cond delay="0"/>
                                          </p:stCondLst>
                                        </p:cTn>
                                        <p:tgtEl>
                                          <p:spTgt spid="294"/>
                                        </p:tgtEl>
                                        <p:attrNameLst>
                                          <p:attrName>style.visibility</p:attrName>
                                        </p:attrNameLst>
                                      </p:cBhvr>
                                      <p:to>
                                        <p:strVal val="visible"/>
                                      </p:to>
                                    </p:set>
                                    <p:anim calcmode="lin" valueType="num">
                                      <p:cBhvr additive="base">
                                        <p:cTn id="21" dur="500"/>
                                        <p:tgtEl>
                                          <p:spTgt spid="294"/>
                                        </p:tgtEl>
                                        <p:attrNameLst>
                                          <p:attrName>ppt_w</p:attrName>
                                        </p:attrNameLst>
                                      </p:cBhvr>
                                      <p:tavLst>
                                        <p:tav tm="0">
                                          <p:val>
                                            <p:strVal val="0"/>
                                          </p:val>
                                        </p:tav>
                                        <p:tav tm="100000">
                                          <p:val>
                                            <p:strVal val="#ppt_w"/>
                                          </p:val>
                                        </p:tav>
                                      </p:tavLst>
                                    </p:anim>
                                    <p:anim calcmode="lin" valueType="num">
                                      <p:cBhvr additive="base">
                                        <p:cTn id="22" dur="500"/>
                                        <p:tgtEl>
                                          <p:spTgt spid="294"/>
                                        </p:tgtEl>
                                        <p:attrNameLst>
                                          <p:attrName>ppt_h</p:attrName>
                                        </p:attrNameLst>
                                      </p:cBhvr>
                                      <p:tavLst>
                                        <p:tav tm="0">
                                          <p:val>
                                            <p:strVal val="0"/>
                                          </p:val>
                                        </p:tav>
                                        <p:tav tm="100000">
                                          <p:val>
                                            <p:strVal val="#ppt_h"/>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302"/>
                                        </p:tgtEl>
                                        <p:attrNameLst>
                                          <p:attrName>style.visibility</p:attrName>
                                        </p:attrNameLst>
                                      </p:cBhvr>
                                      <p:to>
                                        <p:strVal val="visible"/>
                                      </p:to>
                                    </p:set>
                                    <p:anim calcmode="lin" valueType="num">
                                      <p:cBhvr additive="base">
                                        <p:cTn id="26" dur="500"/>
                                        <p:tgtEl>
                                          <p:spTgt spid="302"/>
                                        </p:tgtEl>
                                        <p:attrNameLst>
                                          <p:attrName>ppt_x</p:attrName>
                                        </p:attrNameLst>
                                      </p:cBhvr>
                                      <p:tavLst>
                                        <p:tav tm="0">
                                          <p:val>
                                            <p:strVal val="#ppt_x+1"/>
                                          </p:val>
                                        </p:tav>
                                        <p:tav tm="100000">
                                          <p:val>
                                            <p:strVal val="#ppt_x"/>
                                          </p:val>
                                        </p:tav>
                                      </p:tavLst>
                                    </p:anim>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95"/>
                                        </p:tgtEl>
                                        <p:attrNameLst>
                                          <p:attrName>style.visibility</p:attrName>
                                        </p:attrNameLst>
                                      </p:cBhvr>
                                      <p:to>
                                        <p:strVal val="visible"/>
                                      </p:to>
                                    </p:set>
                                    <p:animEffect transition="in" filter="fade">
                                      <p:cBhvr>
                                        <p:cTn id="30" dur="500"/>
                                        <p:tgtEl>
                                          <p:spTgt spid="295"/>
                                        </p:tgtEl>
                                      </p:cBhvr>
                                    </p:animEffect>
                                  </p:childTnLst>
                                </p:cTn>
                              </p:par>
                            </p:childTnLst>
                          </p:cTn>
                        </p:par>
                        <p:par>
                          <p:cTn id="31" fill="hold">
                            <p:stCondLst>
                              <p:cond delay="3000"/>
                            </p:stCondLst>
                            <p:childTnLst>
                              <p:par>
                                <p:cTn id="32" presetID="23" presetClass="entr" presetSubtype="16" fill="hold" nodeType="afterEffect">
                                  <p:stCondLst>
                                    <p:cond delay="0"/>
                                  </p:stCondLst>
                                  <p:childTnLst>
                                    <p:set>
                                      <p:cBhvr>
                                        <p:cTn id="33" dur="1" fill="hold">
                                          <p:stCondLst>
                                            <p:cond delay="0"/>
                                          </p:stCondLst>
                                        </p:cTn>
                                        <p:tgtEl>
                                          <p:spTgt spid="296"/>
                                        </p:tgtEl>
                                        <p:attrNameLst>
                                          <p:attrName>style.visibility</p:attrName>
                                        </p:attrNameLst>
                                      </p:cBhvr>
                                      <p:to>
                                        <p:strVal val="visible"/>
                                      </p:to>
                                    </p:set>
                                    <p:anim calcmode="lin" valueType="num">
                                      <p:cBhvr additive="base">
                                        <p:cTn id="34" dur="500"/>
                                        <p:tgtEl>
                                          <p:spTgt spid="296"/>
                                        </p:tgtEl>
                                        <p:attrNameLst>
                                          <p:attrName>ppt_w</p:attrName>
                                        </p:attrNameLst>
                                      </p:cBhvr>
                                      <p:tavLst>
                                        <p:tav tm="0">
                                          <p:val>
                                            <p:strVal val="0"/>
                                          </p:val>
                                        </p:tav>
                                        <p:tav tm="100000">
                                          <p:val>
                                            <p:strVal val="#ppt_w"/>
                                          </p:val>
                                        </p:tav>
                                      </p:tavLst>
                                    </p:anim>
                                    <p:anim calcmode="lin" valueType="num">
                                      <p:cBhvr additive="base">
                                        <p:cTn id="35" dur="500"/>
                                        <p:tgtEl>
                                          <p:spTgt spid="296"/>
                                        </p:tgtEl>
                                        <p:attrNameLst>
                                          <p:attrName>ppt_h</p:attrName>
                                        </p:attrNameLst>
                                      </p:cBhvr>
                                      <p:tavLst>
                                        <p:tav tm="0">
                                          <p:val>
                                            <p:strVal val="0"/>
                                          </p:val>
                                        </p:tav>
                                        <p:tav tm="100000">
                                          <p:val>
                                            <p:strVal val="#ppt_h"/>
                                          </p:val>
                                        </p:tav>
                                      </p:tavLst>
                                    </p:anim>
                                  </p:childTnLst>
                                </p:cTn>
                              </p:par>
                            </p:childTnLst>
                          </p:cTn>
                        </p:par>
                        <p:par>
                          <p:cTn id="36" fill="hold">
                            <p:stCondLst>
                              <p:cond delay="3500"/>
                            </p:stCondLst>
                            <p:childTnLst>
                              <p:par>
                                <p:cTn id="37" presetID="2" presetClass="entr" presetSubtype="2" fill="hold" nodeType="afterEffect">
                                  <p:stCondLst>
                                    <p:cond delay="0"/>
                                  </p:stCondLst>
                                  <p:childTnLst>
                                    <p:set>
                                      <p:cBhvr>
                                        <p:cTn id="38" dur="1" fill="hold">
                                          <p:stCondLst>
                                            <p:cond delay="0"/>
                                          </p:stCondLst>
                                        </p:cTn>
                                        <p:tgtEl>
                                          <p:spTgt spid="303"/>
                                        </p:tgtEl>
                                        <p:attrNameLst>
                                          <p:attrName>style.visibility</p:attrName>
                                        </p:attrNameLst>
                                      </p:cBhvr>
                                      <p:to>
                                        <p:strVal val="visible"/>
                                      </p:to>
                                    </p:set>
                                    <p:anim calcmode="lin" valueType="num">
                                      <p:cBhvr additive="base">
                                        <p:cTn id="39" dur="500"/>
                                        <p:tgtEl>
                                          <p:spTgt spid="303"/>
                                        </p:tgtEl>
                                        <p:attrNameLst>
                                          <p:attrName>ppt_x</p:attrName>
                                        </p:attrNameLst>
                                      </p:cBhvr>
                                      <p:tavLst>
                                        <p:tav tm="0">
                                          <p:val>
                                            <p:strVal val="#ppt_x+1"/>
                                          </p:val>
                                        </p:tav>
                                        <p:tav tm="100000">
                                          <p:val>
                                            <p:strVal val="#ppt_x"/>
                                          </p:val>
                                        </p:tav>
                                      </p:tavLst>
                                    </p:anim>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297"/>
                                        </p:tgtEl>
                                        <p:attrNameLst>
                                          <p:attrName>style.visibility</p:attrName>
                                        </p:attrNameLst>
                                      </p:cBhvr>
                                      <p:to>
                                        <p:strVal val="visible"/>
                                      </p:to>
                                    </p:set>
                                    <p:animEffect transition="in" filter="fade">
                                      <p:cBhvr>
                                        <p:cTn id="43" dur="500"/>
                                        <p:tgtEl>
                                          <p:spTgt spid="297"/>
                                        </p:tgtEl>
                                      </p:cBhvr>
                                    </p:animEffect>
                                  </p:childTnLst>
                                </p:cTn>
                              </p:par>
                            </p:childTnLst>
                          </p:cTn>
                        </p:par>
                        <p:par>
                          <p:cTn id="44" fill="hold">
                            <p:stCondLst>
                              <p:cond delay="4500"/>
                            </p:stCondLst>
                            <p:childTnLst>
                              <p:par>
                                <p:cTn id="45" presetID="23" presetClass="entr" presetSubtype="16" fill="hold" nodeType="afterEffect">
                                  <p:stCondLst>
                                    <p:cond delay="0"/>
                                  </p:stCondLst>
                                  <p:childTnLst>
                                    <p:set>
                                      <p:cBhvr>
                                        <p:cTn id="46" dur="1" fill="hold">
                                          <p:stCondLst>
                                            <p:cond delay="0"/>
                                          </p:stCondLst>
                                        </p:cTn>
                                        <p:tgtEl>
                                          <p:spTgt spid="298"/>
                                        </p:tgtEl>
                                        <p:attrNameLst>
                                          <p:attrName>style.visibility</p:attrName>
                                        </p:attrNameLst>
                                      </p:cBhvr>
                                      <p:to>
                                        <p:strVal val="visible"/>
                                      </p:to>
                                    </p:set>
                                    <p:anim calcmode="lin" valueType="num">
                                      <p:cBhvr additive="base">
                                        <p:cTn id="47" dur="500"/>
                                        <p:tgtEl>
                                          <p:spTgt spid="298"/>
                                        </p:tgtEl>
                                        <p:attrNameLst>
                                          <p:attrName>ppt_w</p:attrName>
                                        </p:attrNameLst>
                                      </p:cBhvr>
                                      <p:tavLst>
                                        <p:tav tm="0">
                                          <p:val>
                                            <p:strVal val="0"/>
                                          </p:val>
                                        </p:tav>
                                        <p:tav tm="100000">
                                          <p:val>
                                            <p:strVal val="#ppt_w"/>
                                          </p:val>
                                        </p:tav>
                                      </p:tavLst>
                                    </p:anim>
                                    <p:anim calcmode="lin" valueType="num">
                                      <p:cBhvr additive="base">
                                        <p:cTn id="48" dur="500"/>
                                        <p:tgtEl>
                                          <p:spTgt spid="298"/>
                                        </p:tgtEl>
                                        <p:attrNameLst>
                                          <p:attrName>ppt_h</p:attrName>
                                        </p:attrNameLst>
                                      </p:cBhvr>
                                      <p:tavLst>
                                        <p:tav tm="0">
                                          <p:val>
                                            <p:strVal val="0"/>
                                          </p:val>
                                        </p:tav>
                                        <p:tav tm="100000">
                                          <p:val>
                                            <p:strVal val="#ppt_h"/>
                                          </p:val>
                                        </p:tav>
                                      </p:tavLst>
                                    </p:anim>
                                  </p:childTnLst>
                                </p:cTn>
                              </p:par>
                            </p:childTnLst>
                          </p:cTn>
                        </p:par>
                        <p:par>
                          <p:cTn id="49" fill="hold">
                            <p:stCondLst>
                              <p:cond delay="5000"/>
                            </p:stCondLst>
                            <p:childTnLst>
                              <p:par>
                                <p:cTn id="50" presetID="2" presetClass="entr" presetSubtype="2" fill="hold" nodeType="afterEffect">
                                  <p:stCondLst>
                                    <p:cond delay="0"/>
                                  </p:stCondLst>
                                  <p:childTnLst>
                                    <p:set>
                                      <p:cBhvr>
                                        <p:cTn id="51" dur="1" fill="hold">
                                          <p:stCondLst>
                                            <p:cond delay="0"/>
                                          </p:stCondLst>
                                        </p:cTn>
                                        <p:tgtEl>
                                          <p:spTgt spid="304"/>
                                        </p:tgtEl>
                                        <p:attrNameLst>
                                          <p:attrName>style.visibility</p:attrName>
                                        </p:attrNameLst>
                                      </p:cBhvr>
                                      <p:to>
                                        <p:strVal val="visible"/>
                                      </p:to>
                                    </p:set>
                                    <p:anim calcmode="lin" valueType="num">
                                      <p:cBhvr additive="base">
                                        <p:cTn id="52" dur="500"/>
                                        <p:tgtEl>
                                          <p:spTgt spid="304"/>
                                        </p:tgtEl>
                                        <p:attrNameLst>
                                          <p:attrName>ppt_x</p:attrName>
                                        </p:attrNameLst>
                                      </p:cBhvr>
                                      <p:tavLst>
                                        <p:tav tm="0">
                                          <p:val>
                                            <p:strVal val="#ppt_x+1"/>
                                          </p:val>
                                        </p:tav>
                                        <p:tav tm="100000">
                                          <p:val>
                                            <p:strVal val="#ppt_x"/>
                                          </p:val>
                                        </p:tav>
                                      </p:tavLst>
                                    </p:anim>
                                  </p:childTnLst>
                                </p:cTn>
                              </p:par>
                            </p:childTnLst>
                          </p:cTn>
                        </p:par>
                        <p:par>
                          <p:cTn id="53" fill="hold">
                            <p:stCondLst>
                              <p:cond delay="5500"/>
                            </p:stCondLst>
                            <p:childTnLst>
                              <p:par>
                                <p:cTn id="54" presetID="10" presetClass="entr" presetSubtype="0" fill="hold" nodeType="afterEffect">
                                  <p:stCondLst>
                                    <p:cond delay="0"/>
                                  </p:stCondLst>
                                  <p:childTnLst>
                                    <p:set>
                                      <p:cBhvr>
                                        <p:cTn id="55" dur="1" fill="hold">
                                          <p:stCondLst>
                                            <p:cond delay="0"/>
                                          </p:stCondLst>
                                        </p:cTn>
                                        <p:tgtEl>
                                          <p:spTgt spid="299"/>
                                        </p:tgtEl>
                                        <p:attrNameLst>
                                          <p:attrName>style.visibility</p:attrName>
                                        </p:attrNameLst>
                                      </p:cBhvr>
                                      <p:to>
                                        <p:strVal val="visible"/>
                                      </p:to>
                                    </p:set>
                                    <p:animEffect transition="in" filter="fade">
                                      <p:cBhvr>
                                        <p:cTn id="56" dur="500"/>
                                        <p:tgtEl>
                                          <p:spTgt spid="299"/>
                                        </p:tgtEl>
                                      </p:cBhvr>
                                    </p:animEffect>
                                  </p:childTnLst>
                                </p:cTn>
                              </p:par>
                            </p:childTnLst>
                          </p:cTn>
                        </p:par>
                        <p:par>
                          <p:cTn id="57" fill="hold">
                            <p:stCondLst>
                              <p:cond delay="6000"/>
                            </p:stCondLst>
                            <p:childTnLst>
                              <p:par>
                                <p:cTn id="58" presetID="23" presetClass="entr" presetSubtype="16" fill="hold" nodeType="afterEffect">
                                  <p:stCondLst>
                                    <p:cond delay="0"/>
                                  </p:stCondLst>
                                  <p:childTnLst>
                                    <p:set>
                                      <p:cBhvr>
                                        <p:cTn id="59" dur="1" fill="hold">
                                          <p:stCondLst>
                                            <p:cond delay="0"/>
                                          </p:stCondLst>
                                        </p:cTn>
                                        <p:tgtEl>
                                          <p:spTgt spid="300"/>
                                        </p:tgtEl>
                                        <p:attrNameLst>
                                          <p:attrName>style.visibility</p:attrName>
                                        </p:attrNameLst>
                                      </p:cBhvr>
                                      <p:to>
                                        <p:strVal val="visible"/>
                                      </p:to>
                                    </p:set>
                                    <p:anim calcmode="lin" valueType="num">
                                      <p:cBhvr additive="base">
                                        <p:cTn id="60" dur="500"/>
                                        <p:tgtEl>
                                          <p:spTgt spid="300"/>
                                        </p:tgtEl>
                                        <p:attrNameLst>
                                          <p:attrName>ppt_w</p:attrName>
                                        </p:attrNameLst>
                                      </p:cBhvr>
                                      <p:tavLst>
                                        <p:tav tm="0">
                                          <p:val>
                                            <p:strVal val="0"/>
                                          </p:val>
                                        </p:tav>
                                        <p:tav tm="100000">
                                          <p:val>
                                            <p:strVal val="#ppt_w"/>
                                          </p:val>
                                        </p:tav>
                                      </p:tavLst>
                                    </p:anim>
                                    <p:anim calcmode="lin" valueType="num">
                                      <p:cBhvr additive="base">
                                        <p:cTn id="61" dur="500"/>
                                        <p:tgtEl>
                                          <p:spTgt spid="300"/>
                                        </p:tgtEl>
                                        <p:attrNameLst>
                                          <p:attrName>ppt_h</p:attrName>
                                        </p:attrNameLst>
                                      </p:cBhvr>
                                      <p:tavLst>
                                        <p:tav tm="0">
                                          <p:val>
                                            <p:strVal val="0"/>
                                          </p:val>
                                        </p:tav>
                                        <p:tav tm="100000">
                                          <p:val>
                                            <p:strVal val="#ppt_h"/>
                                          </p:val>
                                        </p:tav>
                                      </p:tavLst>
                                    </p:anim>
                                  </p:childTnLst>
                                </p:cTn>
                              </p:par>
                            </p:childTnLst>
                          </p:cTn>
                        </p:par>
                        <p:par>
                          <p:cTn id="62" fill="hold">
                            <p:stCondLst>
                              <p:cond delay="6500"/>
                            </p:stCondLst>
                            <p:childTnLst>
                              <p:par>
                                <p:cTn id="63" presetID="2" presetClass="entr" presetSubtype="2" fill="hold" nodeType="afterEffect">
                                  <p:stCondLst>
                                    <p:cond delay="0"/>
                                  </p:stCondLst>
                                  <p:childTnLst>
                                    <p:set>
                                      <p:cBhvr>
                                        <p:cTn id="64" dur="1" fill="hold">
                                          <p:stCondLst>
                                            <p:cond delay="0"/>
                                          </p:stCondLst>
                                        </p:cTn>
                                        <p:tgtEl>
                                          <p:spTgt spid="305"/>
                                        </p:tgtEl>
                                        <p:attrNameLst>
                                          <p:attrName>style.visibility</p:attrName>
                                        </p:attrNameLst>
                                      </p:cBhvr>
                                      <p:to>
                                        <p:strVal val="visible"/>
                                      </p:to>
                                    </p:set>
                                    <p:anim calcmode="lin" valueType="num">
                                      <p:cBhvr additive="base">
                                        <p:cTn id="65" dur="500"/>
                                        <p:tgtEl>
                                          <p:spTgt spid="30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2841</Words>
  <Application>Microsoft Office PowerPoint</Application>
  <PresentationFormat>Custom</PresentationFormat>
  <Paragraphs>341</Paragraphs>
  <Slides>47</Slides>
  <Notes>46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47</vt:i4>
      </vt:variant>
    </vt:vector>
  </HeadingPairs>
  <TitlesOfParts>
    <vt:vector size="56" baseType="lpstr">
      <vt:lpstr>Open Sans ExtraBold</vt:lpstr>
      <vt:lpstr>Open Sans Semibold</vt:lpstr>
      <vt:lpstr>Calibri</vt:lpstr>
      <vt:lpstr>Open Sans Semibold</vt:lpstr>
      <vt:lpstr>Courier New</vt:lpstr>
      <vt:lpstr>Arial</vt:lpstr>
      <vt:lpstr>Open Sans</vt:lpstr>
      <vt:lpstr>Digital Marketing</vt:lpstr>
      <vt:lpstr>Digital Marketing</vt:lpstr>
      <vt:lpstr>PowerPoint Presentation</vt:lpstr>
      <vt:lpstr>PowerPoint Presentation</vt:lpstr>
      <vt:lpstr>PowerPoint Presentation</vt:lpstr>
      <vt:lpstr>PowerPoint Presentation</vt:lpstr>
      <vt:lpstr>Introduction</vt:lpstr>
      <vt:lpstr>Jenkins Distributed Build Architecture</vt:lpstr>
      <vt:lpstr>Jenkins Slave Machine</vt:lpstr>
      <vt:lpstr>Master/Slave Strategies in Jenkins</vt:lpstr>
      <vt:lpstr>Master/Slave Strategies in Jenkins</vt:lpstr>
      <vt:lpstr>Why Label Node?</vt:lpstr>
      <vt:lpstr>Create Multiple Slave Node</vt:lpstr>
      <vt:lpstr>PowerPoint Presentation</vt:lpstr>
      <vt:lpstr>Starting Slave Machine with SSH</vt:lpstr>
      <vt:lpstr>Configuring Slave Machine with SSH</vt:lpstr>
      <vt:lpstr>Configuring Slave Machine with SSH</vt:lpstr>
      <vt:lpstr>Configuring Slave Machine with SSH</vt:lpstr>
      <vt:lpstr>Starting Slave Machine with Java Web Start</vt:lpstr>
      <vt:lpstr>Configuring Slave Machine with Java Web Start</vt:lpstr>
      <vt:lpstr>Configuring Slave Machine with Java Web Start</vt:lpstr>
      <vt:lpstr>Configuring Slave Machine with Java Web Start</vt:lpstr>
      <vt:lpstr>Installing a Jenkins Slave as a Windows Service</vt:lpstr>
      <vt:lpstr>Starting a Windows Slave as a Remote Service</vt:lpstr>
      <vt:lpstr>Associating a Build Job with a Slave or Group of Slaves</vt:lpstr>
      <vt:lpstr>Node Monitoring</vt:lpstr>
      <vt:lpstr>Build Jobs with Slave Groups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Distributed Builds</vt:lpstr>
      <vt:lpstr>Building a CI/CD Pipeline with Jenkin</vt:lpstr>
      <vt:lpstr>Background of the Project Statement</vt:lpstr>
      <vt:lpstr>You Are Asked to Do</vt:lpstr>
      <vt:lpstr>You must use the following</vt:lpstr>
      <vt:lpstr>Architecting Jenkins Pipeline for Scale</vt:lpstr>
      <vt:lpstr>Background of the Project Statement</vt:lpstr>
      <vt:lpstr>You Are Asked to Do</vt:lpstr>
      <vt:lpstr>You must use the following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Shanthi L.M DSA</dc:creator>
  <cp:lastModifiedBy>Naveen Kumar D</cp:lastModifiedBy>
  <cp:revision>6</cp:revision>
  <dcterms:created xsi:type="dcterms:W3CDTF">2016-12-06T06:58:02Z</dcterms:created>
  <dcterms:modified xsi:type="dcterms:W3CDTF">2020-06-22T12:51:00Z</dcterms:modified>
</cp:coreProperties>
</file>